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7" r:id="rId2"/>
    <p:sldId id="258" r:id="rId3"/>
    <p:sldId id="259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40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42" r:id="rId63"/>
    <p:sldId id="343" r:id="rId64"/>
    <p:sldId id="344" r:id="rId65"/>
    <p:sldId id="345" r:id="rId66"/>
    <p:sldId id="346" r:id="rId67"/>
    <p:sldId id="347" r:id="rId68"/>
    <p:sldId id="326" r:id="rId69"/>
    <p:sldId id="327" r:id="rId70"/>
    <p:sldId id="328" r:id="rId71"/>
    <p:sldId id="329" r:id="rId72"/>
    <p:sldId id="341" r:id="rId73"/>
    <p:sldId id="348" r:id="rId74"/>
    <p:sldId id="350" r:id="rId75"/>
    <p:sldId id="351" r:id="rId76"/>
    <p:sldId id="352" r:id="rId77"/>
    <p:sldId id="353" r:id="rId78"/>
    <p:sldId id="354" r:id="rId79"/>
    <p:sldId id="330" r:id="rId80"/>
    <p:sldId id="331" r:id="rId81"/>
    <p:sldId id="332" r:id="rId82"/>
    <p:sldId id="333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34" r:id="rId91"/>
    <p:sldId id="335" r:id="rId92"/>
    <p:sldId id="336" r:id="rId93"/>
    <p:sldId id="337" r:id="rId94"/>
    <p:sldId id="338" r:id="rId95"/>
    <p:sldId id="339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20C21-642D-4117-801D-4FFF289541A5}" type="datetimeFigureOut">
              <a:rPr lang="en-US" smtClean="0"/>
              <a:t>08-Aug-15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F4F6-28A6-4624-89AA-1F3BE47E9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EF4F6-28A6-4624-89AA-1F3BE47E9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6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8455E0-0D2E-4FF7-BAF8-8E3D3EB9FB08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2A529A-643A-4E0C-B860-06CFD56B2775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9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Microprocessor Notes By Er. Swapnil Kaware (svkaware@yahoo.co.in)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64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Microprocessor Notes By Er. Swapnil Kaware (svkaware@yahoo.co.in)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5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AAE-191A-47DB-B189-BD4453EFC0B5}" type="datetime1">
              <a:rPr lang="en-US" smtClean="0"/>
              <a:t>08-Aug-15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20C3-D1D3-41CF-AE6B-B27C9905E4E5}" type="datetime1">
              <a:rPr lang="en-US" smtClean="0"/>
              <a:t>08-Aug-15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2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C29-68F6-4AA9-8C4F-A7315F8E90FE}" type="datetime1">
              <a:rPr lang="en-US" smtClean="0"/>
              <a:t>08-Aug-15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684" y="274638"/>
            <a:ext cx="84222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91985" y="1600201"/>
            <a:ext cx="8434916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0737C-A301-4AFF-8F01-B0FE81866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91985" y="274639"/>
            <a:ext cx="8434916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968D0-0ABA-41A2-B361-BBBA0F561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FD1-110D-4AFB-BE0F-8A302ADC8633}" type="datetime1">
              <a:rPr lang="en-US" smtClean="0"/>
              <a:t>08-Aug-15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3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241-6335-42E6-92A3-FAC6EB63F604}" type="datetime1">
              <a:rPr lang="en-US" smtClean="0"/>
              <a:t>08-Aug-15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297F-56B7-447E-BB09-721CA65E2E3D}" type="datetime1">
              <a:rPr lang="en-US" smtClean="0"/>
              <a:t>08-Aug-15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78FC-BAD8-49D0-B1F0-4FB02DBE0A34}" type="datetime1">
              <a:rPr lang="en-US" smtClean="0"/>
              <a:t>08-Aug-15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297A-9C71-4B3F-8ADA-667D87F14959}" type="datetime1">
              <a:rPr lang="en-US" smtClean="0"/>
              <a:t>08-Aug-15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0113-8E9B-448A-A870-9E3D687A6CCE}" type="datetime1">
              <a:rPr lang="en-US" smtClean="0"/>
              <a:t>08-Aug-15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5E10-8AD0-42DE-AE7B-1165FF18849C}" type="datetime1">
              <a:rPr lang="en-US" smtClean="0"/>
              <a:t>08-Aug-15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704D-B61A-4EF2-97FE-1C82DDF92247}" type="datetime1">
              <a:rPr lang="en-US" smtClean="0"/>
              <a:t>08-Aug-15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8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234A-FCBB-4FB6-9DC9-DCE2C730DA58}" type="datetime1">
              <a:rPr lang="en-US" smtClean="0"/>
              <a:t>08-Aug-15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A45C-B3C1-4890-85E4-CB85F7B1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9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886" y="2891971"/>
            <a:ext cx="86868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Instruction Set of 8086 Microprocessor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4400" y="762000"/>
          <a:ext cx="48768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INITIAL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POSITION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00600" y="26670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DECREMENTS SP &amp; STORES HIGHER BYTE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HIGHER BYTE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0" y="4587240"/>
          <a:ext cx="4876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584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DECREMENTS SP &amp; STORES LOWER BYTE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LOWER BYTE</a:t>
                      </a:r>
                      <a:endParaRPr lang="en-US" b="1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HIGHER BYTE</a:t>
                      </a:r>
                      <a:endParaRPr lang="en-US" b="1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198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(1) STACK POINTER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3429001"/>
            <a:ext cx="198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(2) STACK POINTER</a:t>
            </a:r>
          </a:p>
          <a:p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52578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(3) STACK POINTER</a:t>
            </a:r>
          </a:p>
          <a:p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>
            <a:off x="3898392" y="182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98392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98392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81400" y="1447800"/>
          <a:ext cx="26670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723900"/>
                <a:gridCol w="6096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581400" y="4953000"/>
          <a:ext cx="2667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296400" y="990600"/>
          <a:ext cx="838200" cy="182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560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372600" y="4419601"/>
          <a:ext cx="838200" cy="198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654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34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34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914400"/>
          <a:ext cx="2667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981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2002H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81400" y="4572000"/>
          <a:ext cx="2667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2000H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286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BEFORE EXECUTION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411480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AFTER EXECUTION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2000H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0" y="1688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2001H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5800" y="2373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2002H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82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2000H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582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2001H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58200" y="586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2002H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3124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PUSH CX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89038"/>
            <a:ext cx="8610600" cy="5440363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dirty="0">
                <a:solidFill>
                  <a:srgbClr val="00B0F0"/>
                </a:solidFill>
              </a:rPr>
              <a:t>(3). POP Destination;</a:t>
            </a:r>
          </a:p>
          <a:p>
            <a:endParaRPr lang="en-US" b="1" dirty="0" smtClean="0"/>
          </a:p>
          <a:p>
            <a:r>
              <a:rPr lang="en-US" dirty="0" smtClean="0"/>
              <a:t>Destination can be register, segment register or memory.</a:t>
            </a:r>
          </a:p>
          <a:p>
            <a:r>
              <a:rPr lang="en-US" dirty="0" smtClean="0"/>
              <a:t>This instruction pops (takes) the contents of specified destination.</a:t>
            </a:r>
          </a:p>
          <a:p>
            <a:r>
              <a:rPr lang="en-US" dirty="0" smtClean="0"/>
              <a:t>In this stack pointer is incremented by 2.</a:t>
            </a:r>
          </a:p>
          <a:p>
            <a:r>
              <a:rPr lang="en-US" dirty="0" smtClean="0"/>
              <a:t>The lower byte data is popped first (SP+1).</a:t>
            </a:r>
          </a:p>
          <a:p>
            <a:r>
              <a:rPr lang="en-US" dirty="0" smtClean="0"/>
              <a:t>Then higher byte data is popped (SP+2).</a:t>
            </a:r>
          </a:p>
          <a:p>
            <a:endParaRPr lang="en-US" dirty="0" smtClean="0"/>
          </a:p>
          <a:p>
            <a:r>
              <a:rPr lang="en-US" dirty="0" smtClean="0"/>
              <a:t>E.g.</a:t>
            </a:r>
          </a:p>
          <a:p>
            <a:r>
              <a:rPr lang="en-US" dirty="0" smtClean="0"/>
              <a:t>(1). POP AX;</a:t>
            </a:r>
          </a:p>
          <a:p>
            <a:r>
              <a:rPr lang="en-US" dirty="0" smtClean="0"/>
              <a:t>(2). POP DS;</a:t>
            </a:r>
          </a:p>
          <a:p>
            <a:r>
              <a:rPr lang="en-US" dirty="0" smtClean="0"/>
              <a:t>(3). POP [5000H];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1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762000"/>
          <a:ext cx="48768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INITIAL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POSITION AND READS LOWER BYTE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LOWER BYTE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00600" y="26670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INCREMENTS SP &amp; READS HIGHER BYTE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LOWER BYTE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HIGHER BYTE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4572000"/>
          <a:ext cx="4876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</a:tblGrid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INCREMENTS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SP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LOWER BYTE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HIGHER BYTE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(1) STACK POINTER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29001"/>
            <a:ext cx="198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(2) STACK POINTER</a:t>
            </a:r>
          </a:p>
          <a:p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1201" y="6019801"/>
            <a:ext cx="205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(3) STACK POINTER</a:t>
            </a:r>
          </a:p>
          <a:p>
            <a:endParaRPr lang="en-US" b="1" dirty="0"/>
          </a:p>
        </p:txBody>
      </p:sp>
      <p:sp>
        <p:nvSpPr>
          <p:cNvPr id="10" name="Right Arrow 9"/>
          <p:cNvSpPr/>
          <p:nvPr/>
        </p:nvSpPr>
        <p:spPr>
          <a:xfrm>
            <a:off x="3822192" y="1066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898392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974592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4653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9800" y="2667000"/>
          <a:ext cx="2209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133600" y="587756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2133600"/>
          <a:ext cx="2209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672"/>
                <a:gridCol w="1607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2000H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33600" y="541020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1714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2002H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001000" y="1905000"/>
          <a:ext cx="990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001000" y="5029200"/>
          <a:ext cx="990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33800" y="8382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BEFORE EXECUTION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42672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AFTER EXECUTION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124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POP BX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0" y="1981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2000H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2514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2001H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298346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2002H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800" y="5105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2000H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54672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2001H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5924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2002H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(4). XCHG Destination, source;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1828801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This instruction exchanges contents of Source with     destination.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It cannot exchange two memory locations directly.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contents of AL are exchanged with BL.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contents of AH are exchanged with BH.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E.g.</a:t>
            </a:r>
          </a:p>
          <a:p>
            <a:r>
              <a:rPr lang="en-US" sz="2400" dirty="0"/>
              <a:t>(1). XCHG BX, AX;</a:t>
            </a:r>
          </a:p>
          <a:p>
            <a:r>
              <a:rPr lang="en-US" sz="2400" dirty="0"/>
              <a:t>(2). XCHG [5000H],AX;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2"/>
          <p:cNvGraphicFramePr>
            <a:graphicFrameLocks noGrp="1"/>
          </p:cNvGraphicFramePr>
          <p:nvPr>
            <p:ph idx="1"/>
          </p:nvPr>
        </p:nvGraphicFramePr>
        <p:xfrm>
          <a:off x="1905000" y="2438400"/>
          <a:ext cx="3429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/>
                <a:gridCol w="857250"/>
                <a:gridCol w="857250"/>
                <a:gridCol w="857250"/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12"/>
          <p:cNvGraphicFramePr>
            <a:graphicFrameLocks/>
          </p:cNvGraphicFramePr>
          <p:nvPr/>
        </p:nvGraphicFramePr>
        <p:xfrm>
          <a:off x="6553200" y="2438400"/>
          <a:ext cx="350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14859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14579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BEFORE EXECUTION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1" y="1447800"/>
            <a:ext cx="2923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AFTER EXECUTION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6929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XCHG AX,BX;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86800" cy="51054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(5). IN AL/AX, 8-bit/16-bit port address</a:t>
            </a:r>
          </a:p>
          <a:p>
            <a:endParaRPr lang="en-US" sz="3500" b="1" dirty="0">
              <a:solidFill>
                <a:srgbClr val="00B0F0"/>
              </a:solidFill>
            </a:endParaRPr>
          </a:p>
          <a:p>
            <a:r>
              <a:rPr lang="en-US" dirty="0" smtClean="0"/>
              <a:t>It reads from the specified port address.</a:t>
            </a:r>
          </a:p>
          <a:p>
            <a:r>
              <a:rPr lang="en-US" dirty="0" smtClean="0"/>
              <a:t>It copies data to accumulator from a port with 8-bit or 16-bit address.</a:t>
            </a:r>
          </a:p>
          <a:p>
            <a:r>
              <a:rPr lang="en-US" dirty="0" smtClean="0"/>
              <a:t>DX  is the only register is allowed to carry port address.</a:t>
            </a:r>
          </a:p>
          <a:p>
            <a:r>
              <a:rPr lang="en-US" dirty="0" smtClean="0"/>
              <a:t>E.g.</a:t>
            </a:r>
          </a:p>
          <a:p>
            <a:pPr>
              <a:buNone/>
            </a:pPr>
            <a:r>
              <a:rPr lang="en-US" dirty="0" smtClean="0"/>
              <a:t>(1). IN AL, 80H;</a:t>
            </a:r>
          </a:p>
          <a:p>
            <a:pPr>
              <a:buNone/>
            </a:pPr>
            <a:r>
              <a:rPr lang="en-US" dirty="0" smtClean="0"/>
              <a:t>(2). IN AX,DX; //DX contains address of 16-bit port.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3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457960"/>
          <a:ext cx="1676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10400" y="1463040"/>
          <a:ext cx="1676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0" y="5801360"/>
          <a:ext cx="1676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10400" y="5730240"/>
          <a:ext cx="1676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6575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2962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BEFORE EXECUTION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26720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EXECUTION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895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 AL,80H;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1535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PORT 80H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58482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PORT 80H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86800" cy="51054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(6). OUT 8-bit/16-bit port address, AL/AX;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It writes to the specified port address.</a:t>
            </a:r>
          </a:p>
          <a:p>
            <a:r>
              <a:rPr lang="en-US" dirty="0" smtClean="0"/>
              <a:t>It copies contents of accumulator to the port with 8-bit or 16-bit address.</a:t>
            </a:r>
          </a:p>
          <a:p>
            <a:r>
              <a:rPr lang="en-US" dirty="0" smtClean="0"/>
              <a:t>DX  is the only register is allowed to carry port address.</a:t>
            </a:r>
          </a:p>
          <a:p>
            <a:r>
              <a:rPr lang="en-US" dirty="0" smtClean="0"/>
              <a:t>E.g.</a:t>
            </a:r>
          </a:p>
          <a:p>
            <a:pPr>
              <a:buNone/>
            </a:pPr>
            <a:r>
              <a:rPr lang="en-US" dirty="0" smtClean="0"/>
              <a:t>(1). OUT 80H,AL;</a:t>
            </a:r>
          </a:p>
          <a:p>
            <a:pPr>
              <a:buNone/>
            </a:pPr>
            <a:r>
              <a:rPr lang="en-US" dirty="0" smtClean="0"/>
              <a:t>(2). OUT DX,AX; //DX contains address of 16-bit port.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6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86868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Instruction:- An instruction is a binary pattern designed inside a microprocessor to perform a specific function.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Opcode</a:t>
            </a:r>
            <a:r>
              <a:rPr lang="en-US" b="1" dirty="0" smtClean="0"/>
              <a:t>:-</a:t>
            </a:r>
          </a:p>
          <a:p>
            <a:pPr lvl="1" algn="just"/>
            <a:r>
              <a:rPr lang="en-US" b="1" dirty="0" smtClean="0"/>
              <a:t> </a:t>
            </a:r>
            <a:r>
              <a:rPr lang="en-US" b="1" dirty="0"/>
              <a:t>It stands for operational code. </a:t>
            </a:r>
            <a:endParaRPr lang="en-US" b="1" dirty="0" smtClean="0"/>
          </a:p>
          <a:p>
            <a:pPr lvl="1" algn="just"/>
            <a:r>
              <a:rPr lang="en-US" b="1" dirty="0" smtClean="0"/>
              <a:t>It </a:t>
            </a:r>
            <a:r>
              <a:rPr lang="en-US" b="1" dirty="0"/>
              <a:t>specifies the type of operation to be performed by CPU</a:t>
            </a:r>
            <a:r>
              <a:rPr lang="en-US" b="1" dirty="0" smtClean="0"/>
              <a:t>.</a:t>
            </a:r>
          </a:p>
          <a:p>
            <a:pPr lvl="1" algn="just"/>
            <a:r>
              <a:rPr lang="en-US" b="1" dirty="0" smtClean="0"/>
              <a:t>It </a:t>
            </a:r>
            <a:r>
              <a:rPr lang="en-US" b="1" dirty="0"/>
              <a:t>is the first field in the machine language instruction format.</a:t>
            </a:r>
          </a:p>
          <a:p>
            <a:pPr lvl="1" algn="just"/>
            <a:r>
              <a:rPr lang="en-US" b="1" dirty="0"/>
              <a:t>E.g. 08 is the </a:t>
            </a:r>
            <a:r>
              <a:rPr lang="en-US" b="1" dirty="0" err="1"/>
              <a:t>opcode</a:t>
            </a:r>
            <a:r>
              <a:rPr lang="en-US" b="1" dirty="0"/>
              <a:t> for instruction “MOV X,Y”.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Operand:- </a:t>
            </a:r>
            <a:endParaRPr lang="en-US" b="1" dirty="0" smtClean="0"/>
          </a:p>
          <a:p>
            <a:pPr lvl="1" algn="just"/>
            <a:r>
              <a:rPr lang="en-US" b="1" dirty="0" smtClean="0"/>
              <a:t>We </a:t>
            </a:r>
            <a:r>
              <a:rPr lang="en-US" b="1" dirty="0"/>
              <a:t>can also say it as data on which operation should act. </a:t>
            </a:r>
            <a:endParaRPr lang="en-US" b="1" dirty="0" smtClean="0"/>
          </a:p>
          <a:p>
            <a:pPr lvl="1" algn="just"/>
            <a:r>
              <a:rPr lang="en-US" b="1" dirty="0" smtClean="0"/>
              <a:t>Operands </a:t>
            </a:r>
            <a:r>
              <a:rPr lang="en-US" b="1" dirty="0"/>
              <a:t>may be register values or memory values. </a:t>
            </a:r>
            <a:endParaRPr lang="en-US" b="1" dirty="0" smtClean="0"/>
          </a:p>
          <a:p>
            <a:pPr lvl="1" algn="just"/>
            <a:r>
              <a:rPr lang="en-US" b="1" dirty="0" smtClean="0"/>
              <a:t>The </a:t>
            </a:r>
            <a:r>
              <a:rPr lang="en-US" b="1" dirty="0"/>
              <a:t>CPU executes the instructions using information present in this field. It may be 8-bit data or 16-bit data.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Instruction set basics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76600" y="1371600"/>
          <a:ext cx="1676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010400" y="1305560"/>
          <a:ext cx="1676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76600" y="5715000"/>
          <a:ext cx="1676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86600" y="5725160"/>
          <a:ext cx="1676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32962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BEFORE EXECUTION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41960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EXECUTION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30259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OUT 50H,AL;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371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PORT 50H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79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PORT 50H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(7). XLAT</a:t>
            </a:r>
            <a:r>
              <a:rPr lang="en-US" sz="3500" b="1" dirty="0" smtClean="0">
                <a:solidFill>
                  <a:srgbClr val="00B0F0"/>
                </a:solidFill>
              </a:rPr>
              <a:t>;</a:t>
            </a:r>
            <a:endParaRPr lang="en-US" sz="3500" b="1" dirty="0">
              <a:solidFill>
                <a:srgbClr val="00B0F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 </a:t>
            </a:r>
            <a:r>
              <a:rPr lang="en-US" dirty="0"/>
              <a:t>known as translate instruction.</a:t>
            </a:r>
          </a:p>
          <a:p>
            <a:r>
              <a:rPr lang="en-US" dirty="0"/>
              <a:t>It is used to find out codes in case of code conversion.</a:t>
            </a:r>
          </a:p>
          <a:p>
            <a:r>
              <a:rPr lang="en-US" dirty="0"/>
              <a:t>i.e. it translates code of the key pressed to the corresponding 7-segment code.</a:t>
            </a:r>
          </a:p>
          <a:p>
            <a:r>
              <a:rPr lang="en-US" dirty="0"/>
              <a:t>After execution this instruction contents of AL register always gets replaced.</a:t>
            </a:r>
          </a:p>
          <a:p>
            <a:r>
              <a:rPr lang="en-US" dirty="0"/>
              <a:t>E.g. XLAT;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8248"/>
              </p:ext>
            </p:extLst>
          </p:nvPr>
        </p:nvGraphicFramePr>
        <p:xfrm>
          <a:off x="2090669" y="2018762"/>
          <a:ext cx="7848600" cy="1143000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990600"/>
                <a:gridCol w="3352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Mnemonic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Flags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XLAT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XLAT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((AL)+(BX)+(DS)0)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   (AL)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8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926615"/>
              </p:ext>
            </p:extLst>
          </p:nvPr>
        </p:nvGraphicFramePr>
        <p:xfrm>
          <a:off x="1971541" y="1845236"/>
          <a:ext cx="8610600" cy="4764088"/>
        </p:xfrm>
        <a:graphic>
          <a:graphicData uri="http://schemas.openxmlformats.org/drawingml/2006/table">
            <a:tbl>
              <a:tblPr/>
              <a:tblGrid>
                <a:gridCol w="990600"/>
                <a:gridCol w="1295400"/>
                <a:gridCol w="2362200"/>
                <a:gridCol w="2895600"/>
                <a:gridCol w="10668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Mnemonic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Flags affected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Load Effective Address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LEA Reg16,EA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EA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(Reg16)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Load Register And 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LDS Reg16,MEM32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(MEM32)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(Reg16)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(Mem32+2)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Load Register and ES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LES Reg16,MEM32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(MEM32)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(Reg16)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(Mem32+2)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(DS)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86800" cy="51054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(8). LEA 16-bit register (source), address (</a:t>
            </a:r>
            <a:r>
              <a:rPr lang="en-US" sz="3500" b="1" dirty="0" err="1">
                <a:solidFill>
                  <a:srgbClr val="00B0F0"/>
                </a:solidFill>
              </a:rPr>
              <a:t>dest</a:t>
            </a:r>
            <a:r>
              <a:rPr lang="en-US" sz="3500" b="1" dirty="0">
                <a:solidFill>
                  <a:srgbClr val="00B0F0"/>
                </a:solidFill>
              </a:rPr>
              <a:t>.);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LEA</a:t>
            </a:r>
            <a:r>
              <a:rPr lang="en-US" dirty="0" smtClean="0"/>
              <a:t> Also known as </a:t>
            </a:r>
            <a:r>
              <a:rPr lang="en-US" b="1" dirty="0" smtClean="0"/>
              <a:t>L</a:t>
            </a:r>
            <a:r>
              <a:rPr lang="en-US" dirty="0" smtClean="0"/>
              <a:t>oad </a:t>
            </a:r>
            <a:r>
              <a:rPr lang="en-US" b="1" dirty="0" smtClean="0"/>
              <a:t>E</a:t>
            </a:r>
            <a:r>
              <a:rPr lang="en-US" dirty="0" smtClean="0"/>
              <a:t>ffective </a:t>
            </a:r>
            <a:r>
              <a:rPr lang="en-US" b="1" dirty="0" smtClean="0"/>
              <a:t>A</a:t>
            </a:r>
            <a:r>
              <a:rPr lang="en-US" dirty="0" smtClean="0"/>
              <a:t>ddress (</a:t>
            </a:r>
            <a:r>
              <a:rPr lang="en-US" b="1" dirty="0" smtClean="0"/>
              <a:t>LEA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It loads effective address formed by the destination  into the source register.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E.g.</a:t>
            </a:r>
          </a:p>
          <a:p>
            <a:pPr>
              <a:buNone/>
            </a:pPr>
            <a:r>
              <a:rPr lang="en-US" dirty="0" smtClean="0"/>
              <a:t>(1). LEA </a:t>
            </a:r>
            <a:r>
              <a:rPr lang="en-US" dirty="0" err="1" smtClean="0"/>
              <a:t>BX,Address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(2). LEA </a:t>
            </a:r>
            <a:r>
              <a:rPr lang="en-US" dirty="0" err="1" smtClean="0"/>
              <a:t>SI,Address</a:t>
            </a:r>
            <a:r>
              <a:rPr lang="en-US" dirty="0" smtClean="0"/>
              <a:t>[BX];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868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rgbClr val="00B0F0"/>
                </a:solidFill>
              </a:rPr>
              <a:t>(9). LDS 16-bit register (source), address (</a:t>
            </a:r>
            <a:r>
              <a:rPr lang="en-US" sz="3800" b="1" dirty="0" err="1">
                <a:solidFill>
                  <a:srgbClr val="00B0F0"/>
                </a:solidFill>
              </a:rPr>
              <a:t>dest</a:t>
            </a:r>
            <a:r>
              <a:rPr lang="en-US" sz="3800" b="1" dirty="0">
                <a:solidFill>
                  <a:srgbClr val="00B0F0"/>
                </a:solidFill>
              </a:rPr>
              <a:t>.);</a:t>
            </a:r>
          </a:p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rgbClr val="00B0F0"/>
                </a:solidFill>
              </a:rPr>
              <a:t>(10). LES 16-bit register (source), address (</a:t>
            </a:r>
            <a:r>
              <a:rPr lang="en-US" sz="3800" b="1" dirty="0" err="1">
                <a:solidFill>
                  <a:srgbClr val="00B0F0"/>
                </a:solidFill>
              </a:rPr>
              <a:t>dest</a:t>
            </a:r>
            <a:r>
              <a:rPr lang="en-US" sz="3800" b="1" dirty="0">
                <a:solidFill>
                  <a:srgbClr val="00B0F0"/>
                </a:solidFill>
              </a:rPr>
              <a:t>.);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LDS</a:t>
            </a:r>
            <a:r>
              <a:rPr lang="en-US" dirty="0" smtClean="0"/>
              <a:t> Also known as </a:t>
            </a:r>
            <a:r>
              <a:rPr lang="en-US" b="1" dirty="0" smtClean="0"/>
              <a:t>L</a:t>
            </a:r>
            <a:r>
              <a:rPr lang="en-US" dirty="0" smtClean="0"/>
              <a:t>oad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S</a:t>
            </a:r>
            <a:r>
              <a:rPr lang="en-US" dirty="0" smtClean="0"/>
              <a:t>egment (</a:t>
            </a:r>
            <a:r>
              <a:rPr lang="en-US" b="1" dirty="0" smtClean="0"/>
              <a:t>LDS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LES</a:t>
            </a:r>
            <a:r>
              <a:rPr lang="en-US" dirty="0" smtClean="0"/>
              <a:t> Also known as </a:t>
            </a:r>
            <a:r>
              <a:rPr lang="en-US" b="1" dirty="0" smtClean="0"/>
              <a:t>L</a:t>
            </a:r>
            <a:r>
              <a:rPr lang="en-US" dirty="0" smtClean="0"/>
              <a:t>oad </a:t>
            </a:r>
            <a:r>
              <a:rPr lang="en-US" b="1" dirty="0" smtClean="0"/>
              <a:t>E</a:t>
            </a:r>
            <a:r>
              <a:rPr lang="en-US" dirty="0" smtClean="0"/>
              <a:t>xtra </a:t>
            </a:r>
            <a:r>
              <a:rPr lang="en-US" b="1" dirty="0" smtClean="0"/>
              <a:t>S</a:t>
            </a:r>
            <a:r>
              <a:rPr lang="en-US" dirty="0" smtClean="0"/>
              <a:t>egment (</a:t>
            </a:r>
            <a:r>
              <a:rPr lang="en-US" b="1" dirty="0" smtClean="0"/>
              <a:t>LES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It loads the contents of DS (Data Segment) or ES (Extra Segment) &amp; contents of the destination to the contents of source register.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E.g.</a:t>
            </a:r>
          </a:p>
          <a:p>
            <a:pPr>
              <a:buNone/>
            </a:pPr>
            <a:r>
              <a:rPr lang="en-US" dirty="0" smtClean="0"/>
              <a:t>(1). LDS BX,5000H;</a:t>
            </a:r>
          </a:p>
          <a:p>
            <a:pPr>
              <a:buNone/>
            </a:pPr>
            <a:r>
              <a:rPr lang="en-US" dirty="0" smtClean="0"/>
              <a:t>(2). LES BX,5000H;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6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48600" y="2387600"/>
          <a:ext cx="6858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584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0600" y="2495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5000H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3105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5001H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0600" y="3638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5002H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0600" y="42480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5003H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971800" y="2438400"/>
          <a:ext cx="1447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95600" y="3657600"/>
          <a:ext cx="1524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>
            <a:off x="4419600" y="274320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086103" y="3086100"/>
            <a:ext cx="380999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3276600"/>
            <a:ext cx="457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419601" y="3884611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6600" y="4495800"/>
            <a:ext cx="457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3086103" y="4305299"/>
            <a:ext cx="380999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19600" y="9144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b="1" dirty="0"/>
              <a:t>(1). LDS BX,5000H;</a:t>
            </a:r>
          </a:p>
          <a:p>
            <a:pPr>
              <a:buNone/>
            </a:pPr>
            <a:r>
              <a:rPr lang="en-US" sz="2400" b="1" dirty="0"/>
              <a:t>(2). LES BX,5000H;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400" y="24384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1200" y="36576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DS/ES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05800" y="2057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0" y="205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1000" y="21144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5600" y="2114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(11). LAHF:- </a:t>
            </a:r>
            <a:r>
              <a:rPr lang="en-US" dirty="0" smtClean="0"/>
              <a:t>This instruction loads the AH register from the contents of lower byte of the flag register. </a:t>
            </a:r>
          </a:p>
          <a:p>
            <a:r>
              <a:rPr lang="en-US" dirty="0" smtClean="0"/>
              <a:t>This command is used to observe the status of the all conditional flags of flag register.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b="1" dirty="0" smtClean="0"/>
              <a:t>E.g. LAHF;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(12). SAHF:-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This instruction sets or resets all conditional flags of flag register with respect to the corresponding bit positions.</a:t>
            </a:r>
          </a:p>
          <a:p>
            <a:r>
              <a:rPr lang="en-US" dirty="0" smtClean="0"/>
              <a:t>If bit position in AH is 1 then related flag is set otherwise flag will be reset.  </a:t>
            </a:r>
          </a:p>
          <a:p>
            <a:r>
              <a:rPr lang="en-US" b="1" dirty="0" smtClean="0"/>
              <a:t>E.g. SAHF;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9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868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(13). PUSH F:- </a:t>
            </a:r>
            <a:r>
              <a:rPr lang="en-US" dirty="0" smtClean="0"/>
              <a:t>This instruction decrements the stack pointer by 2.</a:t>
            </a:r>
          </a:p>
          <a:p>
            <a:r>
              <a:rPr lang="en-US" dirty="0" smtClean="0"/>
              <a:t>It copies contents of flag register to the memory location pointed by stack pointer.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b="1" dirty="0" smtClean="0"/>
              <a:t>E.g. PUSH F;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(14). POP F:-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This instruction increments the stack pointer by 2.</a:t>
            </a:r>
          </a:p>
          <a:p>
            <a:r>
              <a:rPr lang="en-US" dirty="0" smtClean="0"/>
              <a:t>It copies contents of memory location pointed by stack pointer to the flag register.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b="1" dirty="0" smtClean="0"/>
              <a:t>E.g. POP F;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1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These instructions perform the operations like: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Addition,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Subtraction,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Increment,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Decrement.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534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(1). ADD destination, source;</a:t>
            </a:r>
          </a:p>
          <a:p>
            <a:endParaRPr lang="en-US" sz="4800" b="1" dirty="0">
              <a:solidFill>
                <a:srgbClr val="002060"/>
              </a:solidFill>
            </a:endParaRPr>
          </a:p>
          <a:p>
            <a:r>
              <a:rPr lang="en-US" sz="3000" b="1" dirty="0"/>
              <a:t>This instruction adds the contents of source operand with the contents of destination operand.</a:t>
            </a:r>
          </a:p>
          <a:p>
            <a:r>
              <a:rPr lang="en-US" sz="3000" b="1" dirty="0"/>
              <a:t>The source may be immediate data, memory location or register.</a:t>
            </a:r>
          </a:p>
          <a:p>
            <a:r>
              <a:rPr lang="en-US" sz="3000" b="1" dirty="0"/>
              <a:t>The destination may be memory location or register.</a:t>
            </a:r>
          </a:p>
          <a:p>
            <a:r>
              <a:rPr lang="en-US" sz="3000" b="1" dirty="0"/>
              <a:t>The result is stored in destination operand.</a:t>
            </a:r>
          </a:p>
          <a:p>
            <a:r>
              <a:rPr lang="en-US" b="1" dirty="0"/>
              <a:t>AX is the default destination register.</a:t>
            </a:r>
          </a:p>
          <a:p>
            <a:endParaRPr lang="en-US" sz="3000" b="1" dirty="0"/>
          </a:p>
          <a:p>
            <a:endParaRPr lang="en-US" b="1" dirty="0" smtClean="0"/>
          </a:p>
          <a:p>
            <a:r>
              <a:rPr lang="en-US" b="1" dirty="0" smtClean="0"/>
              <a:t>E.g. (1). ADD AX,2020H;</a:t>
            </a:r>
          </a:p>
          <a:p>
            <a:pPr>
              <a:buNone/>
            </a:pPr>
            <a:r>
              <a:rPr lang="en-US" b="1" dirty="0" smtClean="0"/>
              <a:t>            (2). ADD AX,BX;</a:t>
            </a:r>
          </a:p>
          <a:p>
            <a:endParaRPr lang="en-US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181600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b="1" dirty="0"/>
              <a:t>Assembler:- it converts the instruction into sequence of binary bits, so that this bits can be read by the processor. 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Mnemonics:- these are the symbolic codes for either instructions or  commands to perform a particular function.</a:t>
            </a:r>
          </a:p>
          <a:p>
            <a:pPr lvl="1" algn="just"/>
            <a:r>
              <a:rPr lang="en-US" b="1" dirty="0"/>
              <a:t>E.g. MOV, ADD, SUB etc. 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Instruction set basics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2"/>
          <p:cNvGraphicFramePr>
            <a:graphicFrameLocks noGrp="1"/>
          </p:cNvGraphicFramePr>
          <p:nvPr>
            <p:ph idx="1"/>
          </p:nvPr>
        </p:nvGraphicFramePr>
        <p:xfrm>
          <a:off x="1752600" y="1371600"/>
          <a:ext cx="2667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1" y="838201"/>
            <a:ext cx="253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AFTER EXECUTION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8382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graphicFrame>
        <p:nvGraphicFramePr>
          <p:cNvPr id="8" name="Content Placeholder 12"/>
          <p:cNvGraphicFramePr>
            <a:graphicFrameLocks/>
          </p:cNvGraphicFramePr>
          <p:nvPr/>
        </p:nvGraphicFramePr>
        <p:xfrm>
          <a:off x="1676400" y="5059680"/>
          <a:ext cx="228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983818" y="4415136"/>
            <a:ext cx="253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AFTER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4491336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2954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ADD AX,2020H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22107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ADD AX,BX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29800" y="62439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2050</a:t>
            </a:r>
          </a:p>
        </p:txBody>
      </p:sp>
      <p:graphicFrame>
        <p:nvGraphicFramePr>
          <p:cNvPr id="24" name="Content Placeholder 12"/>
          <p:cNvGraphicFramePr>
            <a:graphicFrameLocks/>
          </p:cNvGraphicFramePr>
          <p:nvPr/>
        </p:nvGraphicFramePr>
        <p:xfrm>
          <a:off x="7696200" y="1371600"/>
          <a:ext cx="2667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62600" y="2734271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1010</a:t>
            </a:r>
          </a:p>
          <a:p>
            <a:r>
              <a:rPr lang="en-US" sz="2800" b="1" dirty="0"/>
              <a:t>+2020</a:t>
            </a:r>
          </a:p>
          <a:p>
            <a:r>
              <a:rPr lang="en-US" sz="2800" b="1" dirty="0"/>
              <a:t>  3030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791200" y="3581400"/>
            <a:ext cx="838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Content Placeholder 12"/>
          <p:cNvGraphicFramePr>
            <a:graphicFrameLocks/>
          </p:cNvGraphicFramePr>
          <p:nvPr/>
        </p:nvGraphicFramePr>
        <p:xfrm>
          <a:off x="8077200" y="5029200"/>
          <a:ext cx="228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>
                <a:solidFill>
                  <a:srgbClr val="FFC000"/>
                </a:solidFill>
              </a:rPr>
              <a:t>(2). ADC destination, source</a:t>
            </a:r>
            <a:endParaRPr lang="en-US" sz="4300" b="1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This instruction adds the contents of source operand with the contents of destination operand with carry flag bit.</a:t>
            </a:r>
          </a:p>
          <a:p>
            <a:r>
              <a:rPr lang="en-US" b="1" dirty="0"/>
              <a:t>The source may be immediate data, memory location or register.</a:t>
            </a:r>
          </a:p>
          <a:p>
            <a:r>
              <a:rPr lang="en-US" b="1" dirty="0"/>
              <a:t>The destination may be memory location or register.</a:t>
            </a:r>
          </a:p>
          <a:p>
            <a:r>
              <a:rPr lang="en-US" b="1" dirty="0"/>
              <a:t>The result is stored in destination operand.</a:t>
            </a:r>
          </a:p>
          <a:p>
            <a:r>
              <a:rPr lang="en-US" b="1" dirty="0"/>
              <a:t>AX is the default destination register.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(1). ADC AX,2020H;</a:t>
            </a:r>
          </a:p>
          <a:p>
            <a:pPr>
              <a:buNone/>
            </a:pPr>
            <a:r>
              <a:rPr lang="en-US" b="1" dirty="0"/>
              <a:t>            (2). ADC AX,BX;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6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2"/>
          <p:cNvGraphicFramePr>
            <a:graphicFrameLocks noGrp="1"/>
          </p:cNvGraphicFramePr>
          <p:nvPr>
            <p:ph idx="1"/>
          </p:nvPr>
        </p:nvGraphicFramePr>
        <p:xfrm>
          <a:off x="1752600" y="2301240"/>
          <a:ext cx="2667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1" y="838201"/>
            <a:ext cx="253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AFTER EXECUTION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8382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graphicFrame>
        <p:nvGraphicFramePr>
          <p:cNvPr id="8" name="Content Placeholder 12"/>
          <p:cNvGraphicFramePr>
            <a:graphicFrameLocks/>
          </p:cNvGraphicFramePr>
          <p:nvPr/>
        </p:nvGraphicFramePr>
        <p:xfrm>
          <a:off x="1676400" y="5059680"/>
          <a:ext cx="228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983818" y="3962401"/>
            <a:ext cx="253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AFTER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39624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2954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ADC AX,2020H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22107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ADC AX,BX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29800" y="62439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2050</a:t>
            </a:r>
          </a:p>
        </p:txBody>
      </p:sp>
      <p:graphicFrame>
        <p:nvGraphicFramePr>
          <p:cNvPr id="24" name="Content Placeholder 12"/>
          <p:cNvGraphicFramePr>
            <a:graphicFrameLocks/>
          </p:cNvGraphicFramePr>
          <p:nvPr/>
        </p:nvGraphicFramePr>
        <p:xfrm>
          <a:off x="7696200" y="2225040"/>
          <a:ext cx="2667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62600" y="2734271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1010</a:t>
            </a:r>
          </a:p>
          <a:p>
            <a:r>
              <a:rPr lang="en-US" sz="2800" b="1" dirty="0"/>
              <a:t>+2020</a:t>
            </a:r>
          </a:p>
          <a:p>
            <a:r>
              <a:rPr lang="en-US" sz="2800" b="1" dirty="0"/>
              <a:t>  3030+1=3031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791200" y="3581400"/>
            <a:ext cx="838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Content Placeholder 12"/>
          <p:cNvGraphicFramePr>
            <a:graphicFrameLocks/>
          </p:cNvGraphicFramePr>
          <p:nvPr/>
        </p:nvGraphicFramePr>
        <p:xfrm>
          <a:off x="8077200" y="5029200"/>
          <a:ext cx="228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52600" y="1752600"/>
          <a:ext cx="1295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0" y="4495800"/>
          <a:ext cx="1295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(3). INC source</a:t>
            </a:r>
            <a:endParaRPr lang="en-US" sz="36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This instruction increases the contents of source operand by 1.</a:t>
            </a:r>
          </a:p>
          <a:p>
            <a:r>
              <a:rPr lang="en-US" b="1" dirty="0"/>
              <a:t>The source may be memory location or register.</a:t>
            </a:r>
          </a:p>
          <a:p>
            <a:r>
              <a:rPr lang="en-US" b="1" dirty="0"/>
              <a:t>The source can not be immediate data.</a:t>
            </a:r>
          </a:p>
          <a:p>
            <a:r>
              <a:rPr lang="en-US" b="1" dirty="0"/>
              <a:t>The result is stored in the same place.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(1). INC AX;</a:t>
            </a:r>
          </a:p>
          <a:p>
            <a:pPr>
              <a:buNone/>
            </a:pPr>
            <a:r>
              <a:rPr lang="en-US" b="1" dirty="0"/>
              <a:t>            (2). INC [5000H];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67600" y="838201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196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5000H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4958" y="4415136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58098" y="4415136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54396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INC [5000H]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62200" y="833736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959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INC AX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1981200" y="2057400"/>
          <a:ext cx="2895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Content Placeholder 24"/>
          <p:cNvGraphicFramePr>
            <a:graphicFrameLocks/>
          </p:cNvGraphicFramePr>
          <p:nvPr/>
        </p:nvGraphicFramePr>
        <p:xfrm>
          <a:off x="7391400" y="1981200"/>
          <a:ext cx="2895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819400" y="556260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772400" y="55434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5000H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610600" y="548640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(4). DEC source;</a:t>
            </a:r>
            <a:endParaRPr lang="en-US" sz="36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This instruction decreases the contents of source operand by 1.</a:t>
            </a:r>
          </a:p>
          <a:p>
            <a:r>
              <a:rPr lang="en-US" b="1" dirty="0"/>
              <a:t>The source may be memory location or register.</a:t>
            </a:r>
          </a:p>
          <a:p>
            <a:r>
              <a:rPr lang="en-US" b="1" dirty="0"/>
              <a:t>The source can not be immediate data.</a:t>
            </a:r>
          </a:p>
          <a:p>
            <a:r>
              <a:rPr lang="en-US" b="1" dirty="0"/>
              <a:t>The result is stored in the same place.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(1). DEC AX;</a:t>
            </a:r>
          </a:p>
          <a:p>
            <a:pPr>
              <a:buNone/>
            </a:pPr>
            <a:r>
              <a:rPr lang="en-US" b="1" dirty="0"/>
              <a:t>            (2). DEC [5000H];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67600" y="838201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196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5000H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4958" y="4415136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58098" y="4415136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54396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DEC [5000H]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62200" y="833736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959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DEC AX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1981200" y="2057400"/>
          <a:ext cx="2895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Content Placeholder 24"/>
          <p:cNvGraphicFramePr>
            <a:graphicFrameLocks/>
          </p:cNvGraphicFramePr>
          <p:nvPr/>
        </p:nvGraphicFramePr>
        <p:xfrm>
          <a:off x="7391400" y="1981200"/>
          <a:ext cx="2895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819400" y="556260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772400" y="55434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5000H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610600" y="548640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100F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300" b="1" dirty="0">
                <a:solidFill>
                  <a:srgbClr val="FFC000"/>
                </a:solidFill>
              </a:rPr>
              <a:t>(5). SUB destination, source;</a:t>
            </a:r>
            <a:endParaRPr lang="en-US" sz="39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This instruction subtracts the contents of source operand from contents of destination.</a:t>
            </a:r>
          </a:p>
          <a:p>
            <a:r>
              <a:rPr lang="en-US" b="1" dirty="0"/>
              <a:t>The source may be immediate data, memory location or register.</a:t>
            </a:r>
          </a:p>
          <a:p>
            <a:r>
              <a:rPr lang="en-US" b="1" dirty="0"/>
              <a:t>The destination may be memory location or register.</a:t>
            </a:r>
          </a:p>
          <a:p>
            <a:r>
              <a:rPr lang="en-US" b="1" dirty="0"/>
              <a:t>The result is stored in the destination place.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(1). SUB AX,1000H;</a:t>
            </a:r>
          </a:p>
          <a:p>
            <a:pPr>
              <a:buNone/>
            </a:pPr>
            <a:r>
              <a:rPr lang="en-US" b="1" dirty="0"/>
              <a:t>            (2). SUB AX,BX;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62800" y="838201"/>
            <a:ext cx="308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      AFTER EXECUTION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7620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15240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SUB AX,1000H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4184" y="4267201"/>
            <a:ext cx="308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      AFTER EXECUTION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2298" y="43434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54864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SUB AX,BX</a:t>
            </a: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2362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Content Placeholder 27"/>
          <p:cNvGraphicFramePr>
            <a:graphicFrameLocks/>
          </p:cNvGraphicFramePr>
          <p:nvPr/>
        </p:nvGraphicFramePr>
        <p:xfrm>
          <a:off x="7848600" y="1636931"/>
          <a:ext cx="2362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590550"/>
                <a:gridCol w="590550"/>
                <a:gridCol w="590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29200" y="236220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2000</a:t>
            </a:r>
            <a:endParaRPr lang="en-US" sz="3200" b="1" dirty="0"/>
          </a:p>
          <a:p>
            <a:r>
              <a:rPr lang="en-US" sz="2400" b="1" dirty="0"/>
              <a:t>-1000</a:t>
            </a:r>
          </a:p>
          <a:p>
            <a:r>
              <a:rPr lang="en-US" sz="2400" b="1" dirty="0"/>
              <a:t>=1000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105400" y="3124200"/>
            <a:ext cx="838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828800" y="5257800"/>
          <a:ext cx="2667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391400" y="5181600"/>
          <a:ext cx="2667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>
                <a:solidFill>
                  <a:srgbClr val="FFC000"/>
                </a:solidFill>
              </a:rPr>
              <a:t>(6). SBB destination, source;</a:t>
            </a:r>
            <a:endParaRPr lang="en-US" sz="39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Subtract with </a:t>
            </a:r>
            <a:r>
              <a:rPr lang="en-US" sz="2600" b="1" dirty="0"/>
              <a:t>B</a:t>
            </a:r>
            <a:r>
              <a:rPr lang="en-US" b="1" dirty="0"/>
              <a:t>orrow.</a:t>
            </a:r>
          </a:p>
          <a:p>
            <a:r>
              <a:rPr lang="en-US" b="1" dirty="0"/>
              <a:t>This instruction subtracts the contents of source operand &amp; borrow from contents of destination operand.</a:t>
            </a:r>
          </a:p>
          <a:p>
            <a:r>
              <a:rPr lang="en-US" b="1" dirty="0"/>
              <a:t>The source may be immediate data, memory location or register.</a:t>
            </a:r>
          </a:p>
          <a:p>
            <a:r>
              <a:rPr lang="en-US" b="1" dirty="0"/>
              <a:t>The destination may be memory location or register.</a:t>
            </a:r>
          </a:p>
          <a:p>
            <a:r>
              <a:rPr lang="en-US" b="1" dirty="0"/>
              <a:t>The result is stored in the destination place.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(1). SBB AX,1000H;</a:t>
            </a:r>
          </a:p>
          <a:p>
            <a:pPr>
              <a:buNone/>
            </a:pPr>
            <a:r>
              <a:rPr lang="en-US" b="1" dirty="0"/>
              <a:t>            (2). SBB AX,BX;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6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4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763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Assignment of codes to Registers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2"/>
          <p:cNvGraphicFramePr>
            <a:graphicFrameLocks noGrp="1"/>
          </p:cNvGraphicFramePr>
          <p:nvPr>
            <p:ph idx="1"/>
          </p:nvPr>
        </p:nvGraphicFramePr>
        <p:xfrm>
          <a:off x="1752600" y="2301240"/>
          <a:ext cx="2667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1" y="838201"/>
            <a:ext cx="253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AFTER EXECUTION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8382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graphicFrame>
        <p:nvGraphicFramePr>
          <p:cNvPr id="8" name="Content Placeholder 12"/>
          <p:cNvGraphicFramePr>
            <a:graphicFrameLocks/>
          </p:cNvGraphicFramePr>
          <p:nvPr/>
        </p:nvGraphicFramePr>
        <p:xfrm>
          <a:off x="1676400" y="5059680"/>
          <a:ext cx="228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983818" y="3962401"/>
            <a:ext cx="253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AFTER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39624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29540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SBB AX,1000H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22107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SBB AX,BX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29800" y="62439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2050</a:t>
            </a:r>
          </a:p>
        </p:txBody>
      </p:sp>
      <p:graphicFrame>
        <p:nvGraphicFramePr>
          <p:cNvPr id="24" name="Content Placeholder 12"/>
          <p:cNvGraphicFramePr>
            <a:graphicFrameLocks/>
          </p:cNvGraphicFramePr>
          <p:nvPr/>
        </p:nvGraphicFramePr>
        <p:xfrm>
          <a:off x="7696200" y="2225040"/>
          <a:ext cx="2667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62600" y="2734271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2020</a:t>
            </a:r>
          </a:p>
          <a:p>
            <a:r>
              <a:rPr lang="en-US" sz="2800" b="1" dirty="0"/>
              <a:t> - 1000</a:t>
            </a:r>
          </a:p>
          <a:p>
            <a:r>
              <a:rPr lang="en-US" sz="2800" b="1" dirty="0"/>
              <a:t>   1020-1=1019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791200" y="3581400"/>
            <a:ext cx="838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Content Placeholder 12"/>
          <p:cNvGraphicFramePr>
            <a:graphicFrameLocks/>
          </p:cNvGraphicFramePr>
          <p:nvPr/>
        </p:nvGraphicFramePr>
        <p:xfrm>
          <a:off x="8077200" y="5029200"/>
          <a:ext cx="228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52600" y="1752600"/>
          <a:ext cx="1295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0" y="4495800"/>
          <a:ext cx="1295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300" b="1" dirty="0">
                <a:solidFill>
                  <a:srgbClr val="FFC000"/>
                </a:solidFill>
              </a:rPr>
              <a:t>(7). CMP destination, source</a:t>
            </a:r>
            <a:endParaRPr lang="en-US" sz="39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Compare.</a:t>
            </a:r>
          </a:p>
          <a:p>
            <a:r>
              <a:rPr lang="en-US" b="1" dirty="0"/>
              <a:t>This instruction compares the contents of source operand  with the contents of destination operands.</a:t>
            </a:r>
          </a:p>
          <a:p>
            <a:r>
              <a:rPr lang="en-US" b="1" dirty="0"/>
              <a:t>The source may be immediate data, memory location or register.</a:t>
            </a:r>
          </a:p>
          <a:p>
            <a:r>
              <a:rPr lang="en-US" b="1" dirty="0"/>
              <a:t>The destination may be memory location or register.</a:t>
            </a:r>
          </a:p>
          <a:p>
            <a:r>
              <a:rPr lang="en-US" b="1" dirty="0"/>
              <a:t>Then resulting carry &amp; zero flag will be set or reset.</a:t>
            </a:r>
          </a:p>
          <a:p>
            <a:endParaRPr lang="en-US" b="1" dirty="0"/>
          </a:p>
          <a:p>
            <a:r>
              <a:rPr lang="en-US" b="1" dirty="0"/>
              <a:t>E.g. (1). CMP AX,1000H;</a:t>
            </a:r>
          </a:p>
          <a:p>
            <a:pPr>
              <a:buNone/>
            </a:pPr>
            <a:r>
              <a:rPr lang="en-US" b="1" dirty="0"/>
              <a:t>            (2). CMP AX,BX;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15200" y="757536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1600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CMP AX,BX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681336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20000" y="1610360"/>
          <a:ext cx="2057400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0    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467600" y="2586336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0" y="25146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0" y="304801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D=S: CY=0,Z=1</a:t>
            </a:r>
          </a:p>
          <a:p>
            <a:r>
              <a:rPr lang="en-US" sz="2000" b="1" dirty="0"/>
              <a:t>D&gt;S: CY=0,Z=0</a:t>
            </a:r>
          </a:p>
          <a:p>
            <a:r>
              <a:rPr lang="en-US" sz="2000" b="1" dirty="0"/>
              <a:t>D&lt;S: CY=1,Z=0</a:t>
            </a:r>
          </a:p>
          <a:p>
            <a:endParaRPr lang="en-US" sz="2000" b="1" dirty="0"/>
          </a:p>
        </p:txBody>
      </p:sp>
      <p:graphicFrame>
        <p:nvGraphicFramePr>
          <p:cNvPr id="31" name="Content Placeholder 30"/>
          <p:cNvGraphicFramePr>
            <a:graphicFrameLocks noGrp="1"/>
          </p:cNvGraphicFramePr>
          <p:nvPr>
            <p:ph idx="1"/>
          </p:nvPr>
        </p:nvGraphicFramePr>
        <p:xfrm>
          <a:off x="1981200" y="1447800"/>
          <a:ext cx="2667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1054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CMP AX,BX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772400" y="3362960"/>
          <a:ext cx="2057400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0    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Content Placeholder 30"/>
          <p:cNvGraphicFramePr>
            <a:graphicFrameLocks/>
          </p:cNvGraphicFramePr>
          <p:nvPr/>
        </p:nvGraphicFramePr>
        <p:xfrm>
          <a:off x="2133600" y="3200400"/>
          <a:ext cx="2667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7467600" y="4460856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81200" y="438912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0" y="522732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CMP AX,BXH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7772400" y="5237480"/>
          <a:ext cx="2057400" cy="44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/>
                <a:gridCol w="514350"/>
                <a:gridCol w="514350"/>
                <a:gridCol w="51435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1    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Content Placeholder 30"/>
          <p:cNvGraphicFramePr>
            <a:graphicFrameLocks/>
          </p:cNvGraphicFramePr>
          <p:nvPr/>
        </p:nvGraphicFramePr>
        <p:xfrm>
          <a:off x="2133600" y="5074920"/>
          <a:ext cx="2667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666750"/>
                <a:gridCol w="666750"/>
                <a:gridCol w="666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6300" b="1" dirty="0">
                <a:solidFill>
                  <a:srgbClr val="FFC000"/>
                </a:solidFill>
              </a:rPr>
              <a:t>(8). AAA</a:t>
            </a:r>
            <a:endParaRPr lang="en-US" sz="57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ASCII Adjust After Addition.</a:t>
            </a:r>
          </a:p>
          <a:p>
            <a:r>
              <a:rPr lang="en-US" b="1" dirty="0"/>
              <a:t>This instruction is executed after ADD instruction.</a:t>
            </a:r>
          </a:p>
          <a:p>
            <a:pPr>
              <a:buNone/>
            </a:pPr>
            <a:r>
              <a:rPr lang="en-US" b="1" dirty="0"/>
              <a:t>(1). IF lower bits of AL&lt;=09  then, </a:t>
            </a:r>
          </a:p>
          <a:p>
            <a:r>
              <a:rPr lang="en-US" b="1" dirty="0"/>
              <a:t>Higher bits of AL should loaded with zeroes.</a:t>
            </a:r>
          </a:p>
          <a:p>
            <a:r>
              <a:rPr lang="en-US" b="1" dirty="0"/>
              <a:t>There should be no change in lower bits of AL.</a:t>
            </a:r>
          </a:p>
          <a:p>
            <a:r>
              <a:rPr lang="en-US" b="1" dirty="0"/>
              <a:t>AH also must be cleared (AH=0000 0000).</a:t>
            </a:r>
          </a:p>
          <a:p>
            <a:pPr>
              <a:buNone/>
            </a:pPr>
            <a:r>
              <a:rPr lang="en-US" b="1" dirty="0"/>
              <a:t>(2). IF lower bits of AL&gt;09  then,</a:t>
            </a:r>
          </a:p>
          <a:p>
            <a:r>
              <a:rPr lang="en-US" b="1" dirty="0"/>
              <a:t>Bits of AL must be incremented by 06 (i.e. AL+0110).</a:t>
            </a:r>
          </a:p>
          <a:p>
            <a:r>
              <a:rPr lang="en-US" b="1" dirty="0"/>
              <a:t>Bits of AH must be incremented by 01 (i.e. AH+0001).</a:t>
            </a:r>
          </a:p>
          <a:p>
            <a:r>
              <a:rPr lang="en-US" b="1" dirty="0"/>
              <a:t>Then higher bits of AL should be loaded with 0000.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(1). AAA;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9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3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4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2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96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64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16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29540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221996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403860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0" y="548640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81800" y="1371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BEFORE EXECUTION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40956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BEFORE EXECUTION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5434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AFTER EXECUTION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21906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AFTER EXECUTION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95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(1). FOR AL&lt;=09H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1295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22053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3362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(1). FOR AL&gt;09H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40341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5486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48006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(A)1010 +(06)0110=0001 0000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02473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502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600" y="1752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1752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441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441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7600" y="2647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62600" y="2647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6600" y="2949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</a:rPr>
              <a:t>Hb</a:t>
            </a:r>
            <a:r>
              <a:rPr lang="en-US" sz="2000" b="1" dirty="0">
                <a:solidFill>
                  <a:srgbClr val="FFC000"/>
                </a:solidFill>
              </a:rPr>
              <a:t>=Higher bits,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Lb=Lower bits.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6300" b="1" dirty="0">
                <a:solidFill>
                  <a:srgbClr val="FFC000"/>
                </a:solidFill>
              </a:rPr>
              <a:t>(9). AAS</a:t>
            </a:r>
            <a:endParaRPr lang="en-US" sz="57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ASCII Adjust After Subtraction.</a:t>
            </a:r>
          </a:p>
          <a:p>
            <a:r>
              <a:rPr lang="en-US" b="1" dirty="0"/>
              <a:t>This instruction is executed after SUB instruction.</a:t>
            </a:r>
          </a:p>
          <a:p>
            <a:pPr>
              <a:buNone/>
            </a:pPr>
            <a:r>
              <a:rPr lang="en-US" b="1" dirty="0"/>
              <a:t>(1). IF lower bits of AL&lt;=09  then, </a:t>
            </a:r>
          </a:p>
          <a:p>
            <a:r>
              <a:rPr lang="en-US" b="1" dirty="0"/>
              <a:t>Higher bits of AL should loaded with zeroes.</a:t>
            </a:r>
          </a:p>
          <a:p>
            <a:r>
              <a:rPr lang="en-US" b="1" dirty="0"/>
              <a:t>There should be no change in lower bits of AL.</a:t>
            </a:r>
          </a:p>
          <a:p>
            <a:r>
              <a:rPr lang="en-US" b="1" dirty="0"/>
              <a:t>AH also must be cleared (AH=0000 0000).</a:t>
            </a:r>
          </a:p>
          <a:p>
            <a:pPr>
              <a:buNone/>
            </a:pPr>
            <a:r>
              <a:rPr lang="en-US" b="1" dirty="0"/>
              <a:t>(2). IF lower bits of AL&gt;09  then,</a:t>
            </a:r>
          </a:p>
          <a:p>
            <a:r>
              <a:rPr lang="en-US" b="1" dirty="0"/>
              <a:t>Bits of AL must be decremented by 06 (i.e. AL-0110).</a:t>
            </a:r>
          </a:p>
          <a:p>
            <a:r>
              <a:rPr lang="en-US" b="1" dirty="0"/>
              <a:t>Bits of AH must be decremented by 01 (i.e. AH-0001).</a:t>
            </a:r>
          </a:p>
          <a:p>
            <a:r>
              <a:rPr lang="en-US" b="1" dirty="0"/>
              <a:t>Then higher bits of AL should be loaded with 0000.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(1). AAS;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4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32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8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7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28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129540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221996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403860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0" y="5486400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0" y="1371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BEFORE EXECUTION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40956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BEFORE EXECUTION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5434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AFTER EXECUTION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21906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AFTER EXECUTION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95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(1). FOR AL&lt;=09H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1295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22053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33629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(1). FOR AL&gt;09H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40341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5486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480060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(A)1010 -(06)0110=0000 0100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02473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502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600" y="1752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1752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441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441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7600" y="2647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Hb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62600" y="2647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86600" y="29497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</a:rPr>
              <a:t>Hb</a:t>
            </a:r>
            <a:r>
              <a:rPr lang="en-US" sz="2000" b="1" dirty="0">
                <a:solidFill>
                  <a:srgbClr val="FFC000"/>
                </a:solidFill>
              </a:rPr>
              <a:t>=Higher bits,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Lb=Lower bits.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>
                <a:solidFill>
                  <a:srgbClr val="FFC000"/>
                </a:solidFill>
              </a:rPr>
              <a:t>(10). AAM</a:t>
            </a:r>
            <a:endParaRPr lang="en-US" sz="39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ASCII Adjust After Multiplication.</a:t>
            </a:r>
          </a:p>
          <a:p>
            <a:r>
              <a:rPr lang="en-US" b="1" dirty="0"/>
              <a:t>This instruction is executed after MUL instruction.</a:t>
            </a:r>
          </a:p>
          <a:p>
            <a:r>
              <a:rPr lang="en-US" b="1" dirty="0"/>
              <a:t>Then AH=AL/10  &amp; AL=Remainder.</a:t>
            </a:r>
          </a:p>
          <a:p>
            <a:endParaRPr lang="en-US" b="1" dirty="0"/>
          </a:p>
          <a:p>
            <a:r>
              <a:rPr lang="en-US" sz="2400" b="1" dirty="0"/>
              <a:t>E.g. MOV AL,04   // AL=04</a:t>
            </a:r>
          </a:p>
          <a:p>
            <a:r>
              <a:rPr lang="en-US" sz="2400" b="1" dirty="0"/>
              <a:t>       MOV BL,09   //  BL=09</a:t>
            </a:r>
          </a:p>
          <a:p>
            <a:r>
              <a:rPr lang="en-US" sz="2400" b="1" dirty="0"/>
              <a:t>       MUL BL            //   04*09=36 (i.e. BL*AL)</a:t>
            </a:r>
          </a:p>
          <a:p>
            <a:r>
              <a:rPr lang="en-US" sz="2400" b="1" dirty="0"/>
              <a:t>       AAM                //    AH=03 &amp; AL=06</a:t>
            </a:r>
          </a:p>
          <a:p>
            <a:endParaRPr lang="en-US" b="1" dirty="0"/>
          </a:p>
          <a:p>
            <a:r>
              <a:rPr lang="en-US" b="1" dirty="0"/>
              <a:t>E.g. (1). AAM;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8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(11). AAD;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ASCII Adjust </a:t>
            </a:r>
            <a:r>
              <a:rPr lang="en-US" b="1" dirty="0">
                <a:solidFill>
                  <a:srgbClr val="FFC000"/>
                </a:solidFill>
              </a:rPr>
              <a:t>before</a:t>
            </a:r>
            <a:r>
              <a:rPr lang="en-US" b="1" dirty="0"/>
              <a:t> Division.</a:t>
            </a:r>
          </a:p>
          <a:p>
            <a:r>
              <a:rPr lang="en-US" b="1" dirty="0"/>
              <a:t>Then AL=AH*10 +AL &amp; AH=0.</a:t>
            </a:r>
          </a:p>
          <a:p>
            <a:endParaRPr lang="en-US" b="1" dirty="0"/>
          </a:p>
          <a:p>
            <a:r>
              <a:rPr lang="en-US" sz="2400" b="1" dirty="0"/>
              <a:t>E.g. MOV AX, 0105   // AH=01, AL=05</a:t>
            </a:r>
          </a:p>
          <a:p>
            <a:r>
              <a:rPr lang="en-US" sz="2400" b="1" dirty="0"/>
              <a:t>       AAD                        //  AL=15 (i.e.0FH) &amp; AH=00</a:t>
            </a:r>
          </a:p>
          <a:p>
            <a:endParaRPr lang="en-US" b="1" dirty="0"/>
          </a:p>
          <a:p>
            <a:r>
              <a:rPr lang="en-US" b="1" dirty="0"/>
              <a:t>E.g. (1). AAD;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(12). DAA;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Decimal Adjust Accumulator.</a:t>
            </a:r>
          </a:p>
          <a:p>
            <a:r>
              <a:rPr lang="en-US" b="1" dirty="0"/>
              <a:t>IF lower bits of AL&gt;09. </a:t>
            </a:r>
          </a:p>
          <a:p>
            <a:r>
              <a:rPr lang="en-US" b="1" dirty="0"/>
              <a:t>Then AL=AL+06.</a:t>
            </a:r>
          </a:p>
          <a:p>
            <a:endParaRPr lang="en-US" b="1" dirty="0"/>
          </a:p>
          <a:p>
            <a:r>
              <a:rPr lang="en-US" sz="2400" b="1" dirty="0"/>
              <a:t>E.g. MOV AL,53H    //AL=53H</a:t>
            </a:r>
          </a:p>
          <a:p>
            <a:r>
              <a:rPr lang="en-US" sz="2400" b="1" dirty="0"/>
              <a:t>        MOV CL,29H    //CL=29H</a:t>
            </a:r>
          </a:p>
          <a:p>
            <a:r>
              <a:rPr lang="en-US" sz="2400" b="1" dirty="0"/>
              <a:t>        ADD AL,CL       // AL=7CH   (i.e. 12=C) &amp; C&gt;9.</a:t>
            </a:r>
          </a:p>
          <a:p>
            <a:r>
              <a:rPr lang="en-US" sz="2400" b="1" dirty="0"/>
              <a:t>        DAA               //  AL=7C+06=82H. (i.e. 0111 1100 + 0000 0110)=1000 0010</a:t>
            </a:r>
          </a:p>
          <a:p>
            <a:r>
              <a:rPr lang="en-US" sz="2400" b="1" dirty="0"/>
              <a:t>                   					</a:t>
            </a:r>
          </a:p>
          <a:p>
            <a:endParaRPr lang="en-US" b="1" dirty="0"/>
          </a:p>
          <a:p>
            <a:r>
              <a:rPr lang="en-US" b="1" dirty="0"/>
              <a:t>E.g. (1). DAA;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8884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48723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8    2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8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4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instruction set of 8086 microprocessor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181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(1). Data Copy/Transfer instructions.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(2). </a:t>
            </a:r>
            <a:r>
              <a:rPr lang="en-US" b="1" dirty="0" err="1"/>
              <a:t>Arithemetic</a:t>
            </a:r>
            <a:r>
              <a:rPr lang="en-US" b="1" dirty="0"/>
              <a:t> &amp; Logical instructions.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(3). Branch instructions.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(4). Loop instructions.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(5). Machine Control instructions.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(6). Flag Manipulation instructions.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(7). Shift &amp; Rotate instructions.</a:t>
            </a:r>
          </a:p>
          <a:p>
            <a:endParaRPr lang="en-US" b="1" dirty="0"/>
          </a:p>
          <a:p>
            <a:pPr>
              <a:buNone/>
            </a:pPr>
            <a:r>
              <a:rPr lang="en-US" b="1" dirty="0"/>
              <a:t>(8). String instructions.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6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(13). DAS</a:t>
            </a:r>
          </a:p>
          <a:p>
            <a:endParaRPr lang="en-US" dirty="0" smtClean="0"/>
          </a:p>
          <a:p>
            <a:r>
              <a:rPr lang="en-US" b="1" dirty="0"/>
              <a:t>Decimal Adjust after Subtraction.</a:t>
            </a:r>
          </a:p>
          <a:p>
            <a:r>
              <a:rPr lang="en-US" b="1" dirty="0"/>
              <a:t>IF lower bits of AL&gt;09. </a:t>
            </a:r>
          </a:p>
          <a:p>
            <a:r>
              <a:rPr lang="en-US" b="1" dirty="0"/>
              <a:t>Then AL=AL-06.</a:t>
            </a:r>
          </a:p>
          <a:p>
            <a:endParaRPr lang="en-US" b="1" dirty="0"/>
          </a:p>
          <a:p>
            <a:r>
              <a:rPr lang="en-US" sz="2400" b="1" dirty="0"/>
              <a:t>E.g. MOV AL,30H    // AL=30H</a:t>
            </a:r>
          </a:p>
          <a:p>
            <a:r>
              <a:rPr lang="en-US" sz="2400" b="1" dirty="0"/>
              <a:t>        MOV CL,20H    // CL=20H</a:t>
            </a:r>
          </a:p>
          <a:p>
            <a:r>
              <a:rPr lang="en-US" sz="2400" b="1" dirty="0"/>
              <a:t>        SUB AL,CL       // AL=0AH   (i.e. A=10) &amp; C=10&gt;9.</a:t>
            </a:r>
          </a:p>
          <a:p>
            <a:r>
              <a:rPr lang="en-US" sz="2400" b="1" dirty="0"/>
              <a:t>        DAS                 //  AL=0A-06=04H. (i.e. 0000 1010 - 0000 0110)=0000 0100</a:t>
            </a:r>
          </a:p>
          <a:p>
            <a:r>
              <a:rPr lang="en-US" sz="2400" b="1" dirty="0"/>
              <a:t>                   					</a:t>
            </a:r>
          </a:p>
          <a:p>
            <a:endParaRPr lang="en-US" b="1" dirty="0"/>
          </a:p>
          <a:p>
            <a:r>
              <a:rPr lang="en-US" b="1" dirty="0"/>
              <a:t>E.g. (1). DAS;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88846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487233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0    4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30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1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6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68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(14). MUL operand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Unsigned Multiplication.</a:t>
            </a:r>
          </a:p>
          <a:p>
            <a:r>
              <a:rPr lang="en-US" b="1" dirty="0"/>
              <a:t>Operand contents are positively signed.</a:t>
            </a:r>
          </a:p>
          <a:p>
            <a:r>
              <a:rPr lang="en-US" b="1" dirty="0"/>
              <a:t>Operand may be general purpose register or memory location.</a:t>
            </a:r>
          </a:p>
          <a:p>
            <a:r>
              <a:rPr lang="en-US" b="1" dirty="0" smtClean="0"/>
              <a:t>Result </a:t>
            </a:r>
            <a:r>
              <a:rPr lang="en-US" b="1" dirty="0"/>
              <a:t>is stored in accumulator (AX</a:t>
            </a:r>
            <a:r>
              <a:rPr lang="en-US" b="1" dirty="0" smtClean="0"/>
              <a:t>).</a:t>
            </a:r>
          </a:p>
          <a:p>
            <a:r>
              <a:rPr lang="en-US" dirty="0"/>
              <a:t>when operand is a </a:t>
            </a:r>
            <a:r>
              <a:rPr lang="en-US" b="1" dirty="0"/>
              <a:t>byte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AX = AL * operand.</a:t>
            </a:r>
          </a:p>
          <a:p>
            <a:r>
              <a:rPr lang="en-US" dirty="0"/>
              <a:t>when operand is a </a:t>
            </a:r>
            <a:r>
              <a:rPr lang="en-US" b="1" dirty="0"/>
              <a:t>word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(DX AX) = AX * operand.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E.g.  (1). MUL BH      // AX= AL*BH; // (+3) * (+4) = +12.</a:t>
            </a:r>
            <a:r>
              <a:rPr lang="en-US" sz="2400" b="1" dirty="0"/>
              <a:t>				</a:t>
            </a:r>
          </a:p>
          <a:p>
            <a:r>
              <a:rPr lang="en-US" sz="3000" b="1" dirty="0"/>
              <a:t>        (2). </a:t>
            </a:r>
            <a:r>
              <a:rPr lang="en-US" sz="2600" b="1" dirty="0"/>
              <a:t>MUL CX</a:t>
            </a:r>
            <a:r>
              <a:rPr lang="en-US" sz="3000" b="1" dirty="0"/>
              <a:t>      </a:t>
            </a:r>
            <a:r>
              <a:rPr lang="en-US" b="1" dirty="0"/>
              <a:t>// AX=AX*CX;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4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8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(15). IMUL operand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Signed Multiplication.</a:t>
            </a:r>
          </a:p>
          <a:p>
            <a:r>
              <a:rPr lang="en-US" b="1" dirty="0"/>
              <a:t>Operand contents are negatively signed.</a:t>
            </a:r>
          </a:p>
          <a:p>
            <a:r>
              <a:rPr lang="en-US" b="1" dirty="0"/>
              <a:t>Operand may be general purpose register, memory location or index register.</a:t>
            </a:r>
          </a:p>
          <a:p>
            <a:r>
              <a:rPr lang="en-US" b="1" dirty="0"/>
              <a:t>If operand is of 8-bit then multiply it with contents of AL.</a:t>
            </a:r>
          </a:p>
          <a:p>
            <a:r>
              <a:rPr lang="en-US" b="1" dirty="0"/>
              <a:t>If operand is of 16-bit then multiply it with contents of AX.</a:t>
            </a:r>
          </a:p>
          <a:p>
            <a:r>
              <a:rPr lang="en-US" b="1" dirty="0"/>
              <a:t>Result is stored in accumulator (AX).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 (1). IMUL BH      // AX= AL*BH;</a:t>
            </a:r>
            <a:r>
              <a:rPr lang="en-US" sz="2400" b="1" dirty="0"/>
              <a:t>	// (-3) * (-4) = 12. 			</a:t>
            </a:r>
          </a:p>
          <a:p>
            <a:r>
              <a:rPr lang="en-US" sz="3000" b="1" dirty="0"/>
              <a:t>        (2). I</a:t>
            </a:r>
            <a:r>
              <a:rPr lang="en-US" sz="2600" b="1" dirty="0"/>
              <a:t>MUL CX</a:t>
            </a:r>
            <a:r>
              <a:rPr lang="en-US" sz="3000" b="1" dirty="0"/>
              <a:t>    </a:t>
            </a:r>
            <a:r>
              <a:rPr lang="en-US" b="1" dirty="0"/>
              <a:t>// AX=AX*CX;</a:t>
            </a:r>
          </a:p>
          <a:p>
            <a:pPr>
              <a:buNone/>
            </a:pPr>
            <a:r>
              <a:rPr lang="en-US" b="1" dirty="0"/>
              <a:t>          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8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1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7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6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(16). DIV operand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Unsigned Division.</a:t>
            </a:r>
          </a:p>
          <a:p>
            <a:r>
              <a:rPr lang="en-US" b="1" dirty="0"/>
              <a:t>Operand may be register or memory.</a:t>
            </a:r>
          </a:p>
          <a:p>
            <a:r>
              <a:rPr lang="en-US" b="1" dirty="0"/>
              <a:t>Operand contents are positively signed.</a:t>
            </a:r>
          </a:p>
          <a:p>
            <a:r>
              <a:rPr lang="en-US" b="1" dirty="0"/>
              <a:t>Operand may be general purpose register or memory location.</a:t>
            </a:r>
          </a:p>
          <a:p>
            <a:r>
              <a:rPr lang="en-US" b="1" dirty="0"/>
              <a:t>AL=AX/Operand (8-bit/16-bit) &amp; AH=Remainder.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  </a:t>
            </a:r>
            <a:r>
              <a:rPr lang="en-US" sz="2400" b="1" dirty="0"/>
              <a:t>MOV AX, 0203   // AX=0203</a:t>
            </a:r>
          </a:p>
          <a:p>
            <a:r>
              <a:rPr lang="en-US" sz="2400" b="1" dirty="0"/>
              <a:t>            MOV BL, 04        //  BL=04</a:t>
            </a:r>
          </a:p>
          <a:p>
            <a:r>
              <a:rPr lang="en-US" sz="2400" b="1" dirty="0"/>
              <a:t>            </a:t>
            </a:r>
            <a:r>
              <a:rPr lang="en-US" sz="2400" b="1" dirty="0" smtClean="0"/>
              <a:t>DIV </a:t>
            </a:r>
            <a:r>
              <a:rPr lang="en-US" sz="2400" b="1" dirty="0"/>
              <a:t>BL                //   </a:t>
            </a:r>
            <a:r>
              <a:rPr lang="en-US" sz="2400" b="1" dirty="0" smtClean="0"/>
              <a:t>AX=0203/04=80 </a:t>
            </a:r>
            <a:r>
              <a:rPr lang="en-US" sz="2400" b="1" dirty="0"/>
              <a:t>(i.e. AL=50 &amp; </a:t>
            </a:r>
            <a:r>
              <a:rPr lang="en-US" sz="2400" b="1" dirty="0" smtClean="0"/>
              <a:t>AH=00)</a:t>
            </a:r>
            <a:r>
              <a:rPr lang="en-US" b="1" dirty="0" smtClean="0"/>
              <a:t>           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4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(17). IDIV operand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Signed Division.</a:t>
            </a:r>
          </a:p>
          <a:p>
            <a:r>
              <a:rPr lang="en-US" b="1" dirty="0"/>
              <a:t>Operand may be register or memory.</a:t>
            </a:r>
          </a:p>
          <a:p>
            <a:r>
              <a:rPr lang="en-US" b="1" dirty="0"/>
              <a:t>Operand contents are negatively signed.</a:t>
            </a:r>
          </a:p>
          <a:p>
            <a:r>
              <a:rPr lang="en-US" b="1" dirty="0"/>
              <a:t>Operand may be general purpose register or memory location</a:t>
            </a:r>
            <a:r>
              <a:rPr lang="en-US" b="1" dirty="0" smtClean="0"/>
              <a:t>.</a:t>
            </a:r>
          </a:p>
          <a:p>
            <a:r>
              <a:rPr lang="en-US" dirty="0"/>
              <a:t>when operand is a </a:t>
            </a:r>
            <a:r>
              <a:rPr lang="en-US" b="1" dirty="0"/>
              <a:t>byte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 = AX / operand</a:t>
            </a:r>
          </a:p>
          <a:p>
            <a:pPr lvl="1"/>
            <a:r>
              <a:rPr lang="en-US" dirty="0"/>
              <a:t>AH = remainder (modulus)</a:t>
            </a:r>
          </a:p>
          <a:p>
            <a:r>
              <a:rPr lang="en-US" dirty="0"/>
              <a:t>when operand is a </a:t>
            </a:r>
            <a:r>
              <a:rPr lang="en-US" b="1" dirty="0"/>
              <a:t>word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AX = (DX AX) / operand</a:t>
            </a:r>
          </a:p>
          <a:p>
            <a:pPr lvl="1"/>
            <a:r>
              <a:rPr lang="en-US" dirty="0"/>
              <a:t>DX = remainder (modulus)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E.g.   </a:t>
            </a:r>
            <a:r>
              <a:rPr lang="en-US" sz="2400" b="1" dirty="0"/>
              <a:t>MOV AX, -0203      // AX=-0203</a:t>
            </a:r>
          </a:p>
          <a:p>
            <a:r>
              <a:rPr lang="en-US" sz="2400" b="1" dirty="0"/>
              <a:t>            MOV BL, 04         //  BL=04</a:t>
            </a:r>
          </a:p>
          <a:p>
            <a:r>
              <a:rPr lang="en-US" sz="2400" b="1" dirty="0"/>
              <a:t>            DIV BL                 //   AL=-0203/04=-50 (i.e. AL</a:t>
            </a:r>
            <a:r>
              <a:rPr lang="en-US" sz="2400" b="1" dirty="0" smtClean="0"/>
              <a:t>=-80 </a:t>
            </a:r>
            <a:r>
              <a:rPr lang="en-US" sz="2400" b="1" dirty="0"/>
              <a:t>&amp; </a:t>
            </a:r>
            <a:r>
              <a:rPr lang="en-US" sz="2400" b="1" dirty="0" smtClean="0"/>
              <a:t>AH=00)</a:t>
            </a:r>
            <a:r>
              <a:rPr lang="en-US" b="1" dirty="0" smtClean="0"/>
              <a:t>           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C000"/>
                </a:solidFill>
              </a:rPr>
              <a:t>(2). </a:t>
            </a:r>
            <a:r>
              <a:rPr lang="en-US" sz="4800" b="1" dirty="0" err="1">
                <a:solidFill>
                  <a:srgbClr val="FFC000"/>
                </a:solidFill>
              </a:rPr>
              <a:t>Arithematic</a:t>
            </a:r>
            <a:r>
              <a:rPr lang="en-US" sz="4800" b="1" dirty="0">
                <a:solidFill>
                  <a:srgbClr val="FFC000"/>
                </a:solidFill>
              </a:rPr>
              <a:t> Instructions</a:t>
            </a:r>
            <a:r>
              <a:rPr lang="en-US" sz="4800" b="1" dirty="0">
                <a:solidFill>
                  <a:srgbClr val="FFFF00"/>
                </a:solidFill>
              </a:rPr>
              <a:t/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2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6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(1). AND </a:t>
            </a:r>
            <a:r>
              <a:rPr lang="en-US" sz="4800" b="1" dirty="0" smtClean="0">
                <a:solidFill>
                  <a:srgbClr val="00B0F0"/>
                </a:solidFill>
              </a:rPr>
              <a:t>destination, source</a:t>
            </a:r>
            <a:endParaRPr lang="en-US" sz="4300" b="1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Destination operand may be register, memory location.</a:t>
            </a:r>
          </a:p>
          <a:p>
            <a:r>
              <a:rPr lang="en-US" b="1" dirty="0"/>
              <a:t>Source operand  may be register, immediate data or  memory location.</a:t>
            </a:r>
          </a:p>
          <a:p>
            <a:r>
              <a:rPr lang="en-US" b="1" dirty="0"/>
              <a:t>Result is stored in destination operand.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  </a:t>
            </a:r>
            <a:r>
              <a:rPr lang="en-US" sz="2400" b="1" dirty="0"/>
              <a:t>MOV AX, 3F0FH    //  AX=3F0FH</a:t>
            </a:r>
          </a:p>
          <a:p>
            <a:r>
              <a:rPr lang="en-US" sz="2400" b="1" dirty="0"/>
              <a:t>            MOV BX, 0008H   //  BX=0008H</a:t>
            </a:r>
          </a:p>
          <a:p>
            <a:pPr>
              <a:buNone/>
            </a:pPr>
            <a:r>
              <a:rPr lang="en-US" sz="2400" b="1" dirty="0"/>
              <a:t>                 AND AX,BX          //    AX=0008H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(3). Logical Instructions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9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57200"/>
            <a:ext cx="8763000" cy="624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Follow the rules as given below:-</a:t>
            </a:r>
          </a:p>
          <a:p>
            <a:pPr>
              <a:buNone/>
            </a:pPr>
            <a:r>
              <a:rPr lang="en-US" b="1" dirty="0" smtClean="0"/>
              <a:t>(1). 1 AND 1 = 1</a:t>
            </a:r>
          </a:p>
          <a:p>
            <a:pPr>
              <a:buNone/>
            </a:pPr>
            <a:r>
              <a:rPr lang="en-US" b="1" dirty="0" smtClean="0"/>
              <a:t>(2). 1 AND 0 = 0</a:t>
            </a:r>
          </a:p>
          <a:p>
            <a:pPr>
              <a:buNone/>
            </a:pPr>
            <a:r>
              <a:rPr lang="en-US" b="1" dirty="0" smtClean="0"/>
              <a:t>(3). 0 AND 1 = 0</a:t>
            </a:r>
          </a:p>
          <a:p>
            <a:pPr>
              <a:buNone/>
            </a:pPr>
            <a:r>
              <a:rPr lang="en-US" b="1" dirty="0" smtClean="0"/>
              <a:t>(4). 0 AND 0 = 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b="1" dirty="0"/>
              <a:t>3F0FH= 0011 1111 0000 1111</a:t>
            </a:r>
          </a:p>
          <a:p>
            <a:r>
              <a:rPr lang="en-US" sz="4000" b="1" dirty="0"/>
              <a:t>0008H=0000 0000 0000 1000</a:t>
            </a:r>
          </a:p>
          <a:p>
            <a:r>
              <a:rPr lang="en-US" sz="3600" b="1" dirty="0"/>
              <a:t>              </a:t>
            </a:r>
            <a:r>
              <a:rPr lang="en-US" sz="4000" b="1" dirty="0"/>
              <a:t> 0000 0000 0000 1000 = 0008H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5713412"/>
            <a:ext cx="4191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(2). OR </a:t>
            </a:r>
            <a:r>
              <a:rPr lang="en-US" sz="4800" b="1" dirty="0" err="1">
                <a:solidFill>
                  <a:srgbClr val="00B0F0"/>
                </a:solidFill>
              </a:rPr>
              <a:t>destination,source</a:t>
            </a:r>
            <a:endParaRPr lang="en-US" sz="4800" b="1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Destination operand may be register, memory location.</a:t>
            </a:r>
          </a:p>
          <a:p>
            <a:r>
              <a:rPr lang="en-US" b="1" dirty="0"/>
              <a:t>Source operand  may be register, immediate data or  memory location.</a:t>
            </a:r>
          </a:p>
          <a:p>
            <a:r>
              <a:rPr lang="en-US" b="1" dirty="0"/>
              <a:t>Result is stored in destination operand.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   </a:t>
            </a:r>
            <a:r>
              <a:rPr lang="en-US" sz="2400" b="1" dirty="0"/>
              <a:t>MOV AX, 3F0FH        //  AX=3F0FH</a:t>
            </a:r>
          </a:p>
          <a:p>
            <a:r>
              <a:rPr lang="en-US" sz="2400" b="1" dirty="0"/>
              <a:t>            MOV BX, 0098H       //  BX=0098H</a:t>
            </a:r>
          </a:p>
          <a:p>
            <a:pPr>
              <a:buNone/>
            </a:pPr>
            <a:r>
              <a:rPr lang="en-US" sz="2400" b="1" dirty="0"/>
              <a:t>                 OR AX,BX                  //    AX=3F9FH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(3). Logical Instructions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57200"/>
            <a:ext cx="8763000" cy="624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Follow the rules as given below:-</a:t>
            </a:r>
          </a:p>
          <a:p>
            <a:pPr>
              <a:buNone/>
            </a:pPr>
            <a:r>
              <a:rPr lang="en-US" b="1" dirty="0" smtClean="0"/>
              <a:t>(1). 1 OR 1 = 1</a:t>
            </a:r>
          </a:p>
          <a:p>
            <a:pPr>
              <a:buNone/>
            </a:pPr>
            <a:r>
              <a:rPr lang="en-US" b="1" dirty="0" smtClean="0"/>
              <a:t>(2). 1 OR 0 = 1</a:t>
            </a:r>
          </a:p>
          <a:p>
            <a:pPr>
              <a:buNone/>
            </a:pPr>
            <a:r>
              <a:rPr lang="en-US" b="1" dirty="0" smtClean="0"/>
              <a:t>(3). 0 OR 1 = 1</a:t>
            </a:r>
          </a:p>
          <a:p>
            <a:pPr>
              <a:buNone/>
            </a:pPr>
            <a:r>
              <a:rPr lang="en-US" b="1" dirty="0" smtClean="0"/>
              <a:t>(4). 0 OR 0 = 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b="1" dirty="0"/>
              <a:t>3F0FH= 0011 1111 0000 1111</a:t>
            </a:r>
          </a:p>
          <a:p>
            <a:r>
              <a:rPr lang="en-US" sz="4000" b="1" dirty="0"/>
              <a:t>0098H=0000 0000 1001 1000</a:t>
            </a:r>
          </a:p>
          <a:p>
            <a:r>
              <a:rPr lang="en-US" sz="3600" b="1" dirty="0"/>
              <a:t>              </a:t>
            </a:r>
            <a:r>
              <a:rPr lang="en-US" sz="4000" b="1" dirty="0"/>
              <a:t> 0011 1111 1001 1111 = 3F9FH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5713412"/>
            <a:ext cx="4191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(3). NOT operand;</a:t>
            </a:r>
            <a:endParaRPr lang="en-US" sz="4300" b="1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Operand may be register, memory location.</a:t>
            </a:r>
          </a:p>
          <a:p>
            <a:r>
              <a:rPr lang="en-US" b="1" dirty="0"/>
              <a:t>This instruction inverts (complements) the contents of given operand.</a:t>
            </a:r>
          </a:p>
          <a:p>
            <a:r>
              <a:rPr lang="en-US" b="1" dirty="0"/>
              <a:t>Result is stored in Accumulator (AX).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E.g.    </a:t>
            </a:r>
            <a:r>
              <a:rPr lang="en-US" sz="2400" b="1" dirty="0"/>
              <a:t>MOV AX, 0200FH      //  AX=200FH</a:t>
            </a:r>
          </a:p>
          <a:p>
            <a:r>
              <a:rPr lang="en-US" sz="2400" b="1" dirty="0"/>
              <a:t>            NOT AX                       //  AX=DFF0H</a:t>
            </a:r>
          </a:p>
          <a:p>
            <a:pPr>
              <a:buNone/>
            </a:pPr>
            <a:r>
              <a:rPr lang="en-US" sz="2400" b="1" dirty="0"/>
              <a:t>              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(3). Logical Instructions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89038"/>
            <a:ext cx="8610600" cy="5440363"/>
          </a:xfrm>
        </p:spPr>
        <p:txBody>
          <a:bodyPr>
            <a:normAutofit lnSpcReduction="10000"/>
          </a:bodyPr>
          <a:lstStyle/>
          <a:p>
            <a:r>
              <a:rPr lang="en-US" sz="3500" b="1" dirty="0">
                <a:solidFill>
                  <a:srgbClr val="00B0F0"/>
                </a:solidFill>
              </a:rPr>
              <a:t>(1). MOV Destination, Source;</a:t>
            </a:r>
          </a:p>
          <a:p>
            <a:endParaRPr lang="en-US" b="1" dirty="0" smtClean="0"/>
          </a:p>
          <a:p>
            <a:r>
              <a:rPr lang="en-US" dirty="0" smtClean="0"/>
              <a:t>There will be transfer of data from source to destination.</a:t>
            </a:r>
          </a:p>
          <a:p>
            <a:r>
              <a:rPr lang="en-US" dirty="0" smtClean="0"/>
              <a:t>Source can be register, memory location or immediate data.</a:t>
            </a:r>
          </a:p>
          <a:p>
            <a:r>
              <a:rPr lang="en-US" dirty="0" smtClean="0"/>
              <a:t>Destination can be register or memory operand.</a:t>
            </a:r>
          </a:p>
          <a:p>
            <a:r>
              <a:rPr lang="en-US" dirty="0" smtClean="0"/>
              <a:t>Both Source and Destination cannot be memory location or segment registers at the same time.</a:t>
            </a:r>
          </a:p>
          <a:p>
            <a:r>
              <a:rPr lang="en-US" dirty="0" smtClean="0"/>
              <a:t>E.g.</a:t>
            </a:r>
          </a:p>
          <a:p>
            <a:r>
              <a:rPr lang="en-US" dirty="0" smtClean="0"/>
              <a:t>(1). MOV CX, 037A H;</a:t>
            </a:r>
          </a:p>
          <a:p>
            <a:r>
              <a:rPr lang="en-US" dirty="0" smtClean="0"/>
              <a:t>(2). MOV AL, BL;</a:t>
            </a:r>
          </a:p>
          <a:p>
            <a:r>
              <a:rPr lang="en-US" dirty="0" smtClean="0"/>
              <a:t>(3). MOV BX, [0301 H];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3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57200"/>
            <a:ext cx="8763000" cy="624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Follow the rules as given below:-</a:t>
            </a:r>
          </a:p>
          <a:p>
            <a:pPr>
              <a:buNone/>
            </a:pPr>
            <a:r>
              <a:rPr lang="en-US" b="1" dirty="0" smtClean="0"/>
              <a:t>(1). 1 NOT = 0</a:t>
            </a:r>
          </a:p>
          <a:p>
            <a:pPr>
              <a:buNone/>
            </a:pPr>
            <a:r>
              <a:rPr lang="en-US" b="1" dirty="0" smtClean="0"/>
              <a:t>(2). 0 NOT =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b="1" dirty="0"/>
              <a:t>200FH= 0010 0000 0000 1111</a:t>
            </a:r>
          </a:p>
          <a:p>
            <a:r>
              <a:rPr lang="en-US" sz="4000" b="1" dirty="0"/>
              <a:t>               1101 1111 1111 0000 = DFF0H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4724400"/>
            <a:ext cx="449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(4). TEST </a:t>
            </a:r>
            <a:r>
              <a:rPr lang="en-US" sz="4800" b="1" dirty="0" err="1">
                <a:solidFill>
                  <a:srgbClr val="00B0F0"/>
                </a:solidFill>
              </a:rPr>
              <a:t>destination,source</a:t>
            </a:r>
            <a:endParaRPr lang="en-US" sz="4300" b="1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Both operands may be register, memory location or immediate data.</a:t>
            </a:r>
          </a:p>
          <a:p>
            <a:r>
              <a:rPr lang="en-US" b="1" dirty="0"/>
              <a:t>This instruction performs bit by bit logical AND operation for flags only </a:t>
            </a:r>
            <a:r>
              <a:rPr lang="en-US" b="1" dirty="0">
                <a:solidFill>
                  <a:srgbClr val="FF0000"/>
                </a:solidFill>
              </a:rPr>
              <a:t>(i.e. only flags will be affected).</a:t>
            </a:r>
          </a:p>
          <a:p>
            <a:r>
              <a:rPr lang="en-US" b="1" dirty="0"/>
              <a:t>If the corresponding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bit of result contains ‘1’ then </a:t>
            </a:r>
            <a:r>
              <a:rPr lang="en-US" b="1" dirty="0"/>
              <a:t>result will be non-zero &amp; zero flag will be cleared/reset </a:t>
            </a:r>
            <a:r>
              <a:rPr lang="en-US" b="1" dirty="0">
                <a:solidFill>
                  <a:srgbClr val="FF0000"/>
                </a:solidFill>
              </a:rPr>
              <a:t>(i.e. ZF=0).</a:t>
            </a:r>
          </a:p>
          <a:p>
            <a:r>
              <a:rPr lang="en-US" b="1" dirty="0"/>
              <a:t>If the corresponding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bit of result contains ‘0’ then </a:t>
            </a:r>
            <a:r>
              <a:rPr lang="en-US" b="1" dirty="0"/>
              <a:t>result will be zero &amp; zero flag will be set </a:t>
            </a:r>
            <a:r>
              <a:rPr lang="en-US" b="1" dirty="0">
                <a:solidFill>
                  <a:srgbClr val="FF0000"/>
                </a:solidFill>
              </a:rPr>
              <a:t>(i.e. ZF=1)..</a:t>
            </a:r>
          </a:p>
          <a:p>
            <a:endParaRPr lang="en-US" b="1" dirty="0"/>
          </a:p>
          <a:p>
            <a:r>
              <a:rPr lang="en-US" b="1" dirty="0"/>
              <a:t>E.g.   (1). TEST AX,BX</a:t>
            </a:r>
          </a:p>
          <a:p>
            <a:r>
              <a:rPr lang="en-US" b="1" dirty="0"/>
              <a:t>          (2). TEST [0500],06H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              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(3). Logical Instructions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3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8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(5). </a:t>
            </a:r>
            <a:r>
              <a:rPr kumimoji="1" lang="en-US" altLang="zh-TW" sz="4800" b="1" dirty="0">
                <a:solidFill>
                  <a:srgbClr val="FF0000"/>
                </a:solidFill>
                <a:ea typeface="新細明體" pitchFamily="18" charset="-120"/>
              </a:rPr>
              <a:t>Shift and Rotate Instructions</a:t>
            </a:r>
            <a:endParaRPr kumimoji="1" lang="en-US" sz="4800" b="1" dirty="0">
              <a:solidFill>
                <a:srgbClr val="FF0000"/>
              </a:solidFill>
            </a:endParaRP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zh-TW" b="1" dirty="0" smtClean="0"/>
              <a:t>SHL/SAL</a:t>
            </a:r>
            <a:r>
              <a:rPr lang="en-US" altLang="zh-TW" b="1" dirty="0"/>
              <a:t>: shift logical </a:t>
            </a:r>
            <a:r>
              <a:rPr lang="en-US" altLang="zh-TW" b="1" dirty="0" smtClean="0"/>
              <a:t>left/shift arithmetic </a:t>
            </a:r>
            <a:r>
              <a:rPr lang="en-US" altLang="zh-TW" b="1" dirty="0"/>
              <a:t>left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zh-TW" b="1" dirty="0"/>
              <a:t> SHR: shift logical right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zh-TW" b="1" dirty="0"/>
              <a:t> SAR: shift arithmetic right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zh-TW" b="1" dirty="0"/>
              <a:t> ROL: rotate left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zh-TW" b="1" dirty="0"/>
              <a:t> ROR: rotate right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zh-TW" b="1" dirty="0"/>
              <a:t> RCL: rotate left through carry 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zh-TW" b="1" dirty="0"/>
              <a:t> RCR: rotate right through carry</a:t>
            </a:r>
          </a:p>
          <a:p>
            <a:pPr>
              <a:buNone/>
            </a:pPr>
            <a:r>
              <a:rPr lang="en-US" sz="2400" b="1" dirty="0" smtClean="0"/>
              <a:t>              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(3). Logical Instructions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SHL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ea typeface="新細明體" pitchFamily="18" charset="-120"/>
              </a:rPr>
              <a:t>The SHL (shift left) instruction performs a logical left shift on the destination operand, filling the lowest bit with 0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 smtClean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3200" dirty="0">
                <a:ea typeface="新細明體" pitchFamily="18" charset="-120"/>
              </a:rPr>
              <a:t>Operand types: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TW" b="1" dirty="0" smtClean="0">
                <a:latin typeface="Courier New" panose="02070309020205020404" pitchFamily="49" charset="0"/>
                <a:ea typeface="新細明體" pitchFamily="18" charset="-120"/>
              </a:rPr>
              <a:t>SHL </a:t>
            </a:r>
            <a:r>
              <a:rPr lang="en-US" altLang="zh-TW" b="1" i="1" dirty="0">
                <a:latin typeface="Courier New" panose="02070309020205020404" pitchFamily="49" charset="0"/>
                <a:ea typeface="新細明體" pitchFamily="18" charset="-120"/>
              </a:rPr>
              <a:t>reg,imm8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TW" b="1" dirty="0" smtClean="0">
                <a:latin typeface="Courier New" panose="02070309020205020404" pitchFamily="49" charset="0"/>
                <a:ea typeface="新細明體" pitchFamily="18" charset="-120"/>
              </a:rPr>
              <a:t>SHL </a:t>
            </a:r>
            <a:r>
              <a:rPr lang="en-US" altLang="zh-TW" b="1" i="1" dirty="0">
                <a:latin typeface="Courier New" panose="02070309020205020404" pitchFamily="49" charset="0"/>
                <a:ea typeface="新細明體" pitchFamily="18" charset="-120"/>
              </a:rPr>
              <a:t>mem,imm8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TW" b="1" dirty="0" smtClean="0">
                <a:latin typeface="Courier New" panose="02070309020205020404" pitchFamily="49" charset="0"/>
                <a:ea typeface="新細明體" pitchFamily="18" charset="-120"/>
              </a:rPr>
              <a:t>SHL </a:t>
            </a:r>
            <a:r>
              <a:rPr lang="en-US" altLang="zh-TW" b="1" i="1" dirty="0" err="1">
                <a:latin typeface="Courier New" panose="02070309020205020404" pitchFamily="49" charset="0"/>
                <a:ea typeface="新細明體" pitchFamily="18" charset="-120"/>
              </a:rPr>
              <a:t>reg</a:t>
            </a:r>
            <a:r>
              <a:rPr lang="en-US" altLang="zh-TW" b="1" dirty="0" err="1">
                <a:latin typeface="Courier New" panose="02070309020205020404" pitchFamily="49" charset="0"/>
                <a:ea typeface="新細明體" pitchFamily="18" charset="-120"/>
              </a:rPr>
              <a:t>,CL</a:t>
            </a:r>
            <a:endParaRPr lang="en-US" altLang="zh-TW" b="1" dirty="0">
              <a:latin typeface="Courier New" panose="02070309020205020404" pitchFamily="49" charset="0"/>
              <a:ea typeface="新細明體" pitchFamily="18" charset="-12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TW" b="1" dirty="0" smtClean="0">
                <a:latin typeface="Courier New" panose="02070309020205020404" pitchFamily="49" charset="0"/>
                <a:ea typeface="新細明體" pitchFamily="18" charset="-120"/>
              </a:rPr>
              <a:t>SHL </a:t>
            </a:r>
            <a:r>
              <a:rPr lang="en-US" altLang="zh-TW" b="1" i="1" dirty="0" err="1">
                <a:latin typeface="Courier New" panose="02070309020205020404" pitchFamily="49" charset="0"/>
                <a:ea typeface="新細明體" pitchFamily="18" charset="-120"/>
              </a:rPr>
              <a:t>mem</a:t>
            </a:r>
            <a:r>
              <a:rPr lang="en-US" altLang="zh-TW" b="1" dirty="0" err="1">
                <a:latin typeface="Courier New" panose="02070309020205020404" pitchFamily="49" charset="0"/>
                <a:ea typeface="新細明體" pitchFamily="18" charset="-120"/>
              </a:rPr>
              <a:t>,CL</a:t>
            </a:r>
            <a:endParaRPr lang="en-US" altLang="zh-TW" b="1" dirty="0">
              <a:latin typeface="Courier New" panose="02070309020205020404" pitchFamily="49" charset="0"/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867141"/>
              </p:ext>
            </p:extLst>
          </p:nvPr>
        </p:nvGraphicFramePr>
        <p:xfrm>
          <a:off x="2209800" y="2664619"/>
          <a:ext cx="7772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3904560" imgH="504000" progId="Visio.Drawing.6">
                  <p:embed/>
                </p:oleObj>
              </mc:Choice>
              <mc:Fallback>
                <p:oleObj name="VISIO" r:id="rId3" imgW="390456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0959" r="1352"/>
                      <a:stretch>
                        <a:fillRect/>
                      </a:stretch>
                    </p:blipFill>
                    <p:spPr bwMode="auto">
                      <a:xfrm>
                        <a:off x="2209800" y="2664619"/>
                        <a:ext cx="7772400" cy="1336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1311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Fast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a typeface="新細明體" pitchFamily="18" charset="-120"/>
              </a:rPr>
              <a:t>Shifting </a:t>
            </a:r>
            <a:r>
              <a:rPr lang="en-US" altLang="zh-TW" b="1" dirty="0">
                <a:ea typeface="新細明體" pitchFamily="18" charset="-120"/>
              </a:rPr>
              <a:t>left 1 bit multiplies a number by </a:t>
            </a:r>
            <a:r>
              <a:rPr lang="en-US" altLang="zh-TW" b="1" dirty="0" smtClean="0">
                <a:ea typeface="新細明體" pitchFamily="18" charset="-120"/>
              </a:rPr>
              <a:t>2</a:t>
            </a:r>
          </a:p>
          <a:p>
            <a:endParaRPr lang="en-US" altLang="zh-TW" b="1" dirty="0">
              <a:ea typeface="新細明體" pitchFamily="18" charset="-120"/>
            </a:endParaRPr>
          </a:p>
          <a:p>
            <a:endParaRPr lang="en-US" altLang="zh-TW" b="1" dirty="0" smtClean="0">
              <a:ea typeface="新細明體" pitchFamily="18" charset="-120"/>
            </a:endParaRPr>
          </a:p>
          <a:p>
            <a:endParaRPr lang="en-US" altLang="zh-TW" b="1" dirty="0">
              <a:ea typeface="新細明體" pitchFamily="18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b="1" dirty="0">
                <a:ea typeface="新細明體" pitchFamily="18" charset="-120"/>
              </a:rPr>
              <a:t>Shifting left </a:t>
            </a:r>
            <a:r>
              <a:rPr lang="en-US" altLang="zh-TW" b="1" i="1" dirty="0">
                <a:ea typeface="新細明體" pitchFamily="18" charset="-120"/>
              </a:rPr>
              <a:t>n</a:t>
            </a:r>
            <a:r>
              <a:rPr lang="en-US" altLang="zh-TW" b="1" dirty="0">
                <a:ea typeface="新細明體" pitchFamily="18" charset="-120"/>
              </a:rPr>
              <a:t> bits multiplies the operand </a:t>
            </a:r>
            <a:r>
              <a:rPr lang="en-US" altLang="zh-TW" b="1" dirty="0" smtClean="0">
                <a:ea typeface="新細明體" pitchFamily="18" charset="-120"/>
              </a:rPr>
              <a:t>by  2</a:t>
            </a:r>
            <a:r>
              <a:rPr lang="en-US" altLang="zh-TW" b="1" i="1" baseline="30000" dirty="0" smtClean="0">
                <a:ea typeface="新細明體" pitchFamily="18" charset="-120"/>
              </a:rPr>
              <a:t>n</a:t>
            </a:r>
            <a:endParaRPr lang="en-US" altLang="zh-TW" b="1" i="1" baseline="30000" dirty="0">
              <a:ea typeface="新細明體" pitchFamily="18" charset="-120"/>
            </a:endParaRPr>
          </a:p>
          <a:p>
            <a:pPr lvl="1">
              <a:spcBef>
                <a:spcPct val="50000"/>
              </a:spcBef>
            </a:pPr>
            <a:r>
              <a:rPr lang="en-US" altLang="zh-TW" dirty="0">
                <a:ea typeface="新細明體" pitchFamily="18" charset="-120"/>
              </a:rPr>
              <a:t>For example, 5 * 2</a:t>
            </a:r>
            <a:r>
              <a:rPr lang="en-US" altLang="zh-TW" baseline="30000" dirty="0">
                <a:ea typeface="新細明體" pitchFamily="18" charset="-120"/>
              </a:rPr>
              <a:t>2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dirty="0" smtClean="0">
                <a:ea typeface="新細明體" pitchFamily="18" charset="-120"/>
              </a:rPr>
              <a:t>20</a:t>
            </a:r>
          </a:p>
          <a:p>
            <a:pPr lvl="1">
              <a:spcBef>
                <a:spcPct val="50000"/>
              </a:spcBef>
            </a:pPr>
            <a:endParaRPr lang="en-US" altLang="zh-TW" dirty="0">
              <a:ea typeface="新細明體" pitchFamily="18" charset="-120"/>
            </a:endParaRPr>
          </a:p>
          <a:p>
            <a:endParaRPr lang="en-US" altLang="zh-TW" b="1" dirty="0">
              <a:ea typeface="新細明體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64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6851" y="2382592"/>
            <a:ext cx="2362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0" tIns="182880" rIns="137160" bIns="182880"/>
          <a:lstStyle>
            <a:lvl1pPr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400" b="1">
                <a:latin typeface="Courier New" panose="02070309020205020404" pitchFamily="49" charset="0"/>
                <a:ea typeface="新細明體" pitchFamily="18" charset="-120"/>
              </a:rPr>
              <a:t>mov dl,5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zh-TW" sz="2400" b="1">
              <a:latin typeface="Courier New" panose="02070309020205020404" pitchFamily="49" charset="0"/>
              <a:ea typeface="新細明體" pitchFamily="18" charset="-12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400" b="1">
                <a:latin typeface="Courier New" panose="02070309020205020404" pitchFamily="49" charset="0"/>
                <a:ea typeface="新細明體" pitchFamily="18" charset="-120"/>
              </a:rPr>
              <a:t>shl dl,1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74812"/>
              </p:ext>
            </p:extLst>
          </p:nvPr>
        </p:nvGraphicFramePr>
        <p:xfrm>
          <a:off x="5410200" y="2511381"/>
          <a:ext cx="457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3" imgW="2161440" imgH="420480" progId="Visio.Drawing.6">
                  <p:embed/>
                </p:oleObj>
              </mc:Choice>
              <mc:Fallback>
                <p:oleObj name="VISIO" r:id="rId3" imgW="2161440" imgH="420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035" t="-9023" r="5263" b="-8270"/>
                      <a:stretch>
                        <a:fillRect/>
                      </a:stretch>
                    </p:blipFill>
                    <p:spPr bwMode="auto">
                      <a:xfrm>
                        <a:off x="5410200" y="2511381"/>
                        <a:ext cx="4572000" cy="1219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86300" y="4416337"/>
            <a:ext cx="6019800" cy="1365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0" tIns="182880" rIns="137160" bIns="182880"/>
          <a:lstStyle>
            <a:lvl1pPr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800" b="1">
                <a:latin typeface="Courier New" panose="02070309020205020404" pitchFamily="49" charset="0"/>
                <a:ea typeface="新細明體" pitchFamily="18" charset="-120"/>
              </a:rPr>
              <a:t>mov dl,5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800" b="1">
                <a:latin typeface="Courier New" panose="02070309020205020404" pitchFamily="49" charset="0"/>
                <a:ea typeface="新細明體" pitchFamily="18" charset="-120"/>
              </a:rPr>
              <a:t>shl dl,2	; DL = 20</a:t>
            </a:r>
          </a:p>
        </p:txBody>
      </p:sp>
    </p:spTree>
    <p:extLst>
      <p:ext uri="{BB962C8B-B14F-4D97-AF65-F5344CB8AC3E}">
        <p14:creationId xmlns:p14="http://schemas.microsoft.com/office/powerpoint/2010/main" val="494121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Ex</a:t>
            </a:r>
            <a:r>
              <a:rPr lang="en-US" dirty="0" smtClean="0">
                <a:solidFill>
                  <a:srgbClr val="CC3300"/>
                </a:solidFill>
              </a:rPr>
              <a:t>.</a:t>
            </a:r>
            <a:r>
              <a:rPr lang="en-US" sz="2800" dirty="0" smtClean="0"/>
              <a:t>; </a:t>
            </a:r>
            <a:r>
              <a:rPr lang="en-US" sz="2800" dirty="0"/>
              <a:t>Multiply 	AX by </a:t>
            </a:r>
            <a:r>
              <a:rPr lang="en-US" sz="2800" dirty="0" smtClean="0"/>
              <a:t>10</a:t>
            </a:r>
          </a:p>
          <a:p>
            <a:endParaRPr lang="en-US" sz="2800" dirty="0"/>
          </a:p>
          <a:p>
            <a:pPr lvl="3"/>
            <a:r>
              <a:rPr lang="en-US" sz="2800" dirty="0"/>
              <a:t>SHL AX, 1</a:t>
            </a:r>
          </a:p>
          <a:p>
            <a:pPr lvl="3"/>
            <a:r>
              <a:rPr lang="en-US" sz="2800" dirty="0"/>
              <a:t>MOV BX, AX</a:t>
            </a:r>
          </a:p>
          <a:p>
            <a:pPr lvl="3"/>
            <a:r>
              <a:rPr lang="en-US" sz="2800" dirty="0"/>
              <a:t>MOV CL,2</a:t>
            </a:r>
          </a:p>
          <a:p>
            <a:pPr lvl="3"/>
            <a:r>
              <a:rPr lang="en-US" sz="2800" dirty="0"/>
              <a:t>SHL AX,CL</a:t>
            </a:r>
          </a:p>
          <a:p>
            <a:pPr lvl="3"/>
            <a:r>
              <a:rPr lang="en-US" sz="2800" dirty="0"/>
              <a:t>ADD AX, BX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04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SHR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The SHR (shift right) instruction performs a logical right shift on the destination operand. The highest bit position is filled with a zero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 smtClean="0">
              <a:ea typeface="新細明體" pitchFamily="18" charset="-120"/>
            </a:endParaRP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Shifting right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 bits divides the operand by 2</a:t>
            </a:r>
            <a:r>
              <a:rPr lang="en-US" altLang="zh-TW" b="1" i="1" baseline="30000" dirty="0">
                <a:ea typeface="新細明體" pitchFamily="18" charset="-120"/>
              </a:rPr>
              <a:t>n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44037"/>
              </p:ext>
            </p:extLst>
          </p:nvPr>
        </p:nvGraphicFramePr>
        <p:xfrm>
          <a:off x="2189409" y="2768958"/>
          <a:ext cx="73914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3" imgW="3733200" imgH="504000" progId="Visio.Drawing.6">
                  <p:embed/>
                </p:oleObj>
              </mc:Choice>
              <mc:Fallback>
                <p:oleObj name="VISIO" r:id="rId3" imgW="37332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18321" r="-1234"/>
                      <a:stretch>
                        <a:fillRect/>
                      </a:stretch>
                    </p:blipFill>
                    <p:spPr bwMode="auto">
                      <a:xfrm>
                        <a:off x="2189409" y="2768958"/>
                        <a:ext cx="7391400" cy="14398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52800" y="5339903"/>
            <a:ext cx="5486400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0" tIns="182880" rIns="137160" bIns="182880"/>
          <a:lstStyle>
            <a:lvl1pPr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MOV DL,80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SHR DL,1	; DL = 40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SHR DL,2	; DL = 10</a:t>
            </a:r>
          </a:p>
        </p:txBody>
      </p:sp>
    </p:spTree>
    <p:extLst>
      <p:ext uri="{BB962C8B-B14F-4D97-AF65-F5344CB8AC3E}">
        <p14:creationId xmlns:p14="http://schemas.microsoft.com/office/powerpoint/2010/main" val="33246315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SAR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pitchFamily="18" charset="-120"/>
              </a:rPr>
              <a:t>SAR (shift arithmetic right) performs a right arithmetic shift on the destination operand</a:t>
            </a:r>
            <a:r>
              <a:rPr lang="en-US" altLang="zh-TW" b="1" dirty="0" smtClean="0">
                <a:ea typeface="新細明體" pitchFamily="18" charset="-120"/>
              </a:rPr>
              <a:t>.</a:t>
            </a:r>
          </a:p>
          <a:p>
            <a:endParaRPr lang="en-US" altLang="zh-TW" b="1" dirty="0">
              <a:ea typeface="新細明體" pitchFamily="18" charset="-120"/>
            </a:endParaRPr>
          </a:p>
          <a:p>
            <a:endParaRPr lang="en-US" altLang="zh-TW" b="1" dirty="0" smtClean="0">
              <a:ea typeface="新細明體" pitchFamily="18" charset="-120"/>
            </a:endParaRPr>
          </a:p>
          <a:p>
            <a:endParaRPr lang="en-US" altLang="zh-TW" b="1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An arithmetic shift preserves the number's sign.</a:t>
            </a:r>
          </a:p>
          <a:p>
            <a:endParaRPr lang="en-US" altLang="zh-TW" b="1" dirty="0">
              <a:ea typeface="新細明體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637627"/>
              </p:ext>
            </p:extLst>
          </p:nvPr>
        </p:nvGraphicFramePr>
        <p:xfrm>
          <a:off x="2071352" y="2629694"/>
          <a:ext cx="693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3" imgW="3835080" imgH="543600" progId="Visio.Drawing.6">
                  <p:embed/>
                </p:oleObj>
              </mc:Choice>
              <mc:Fallback>
                <p:oleObj name="VISIO" r:id="rId3" imgW="3835080" imgH="543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51" t="-17647" r="-1250"/>
                      <a:stretch>
                        <a:fillRect/>
                      </a:stretch>
                    </p:blipFill>
                    <p:spPr bwMode="auto">
                      <a:xfrm>
                        <a:off x="2071352" y="2629694"/>
                        <a:ext cx="6934200" cy="1371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95252" y="4923128"/>
            <a:ext cx="5486400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0" tIns="182880" rIns="137160" bIns="182880"/>
          <a:lstStyle>
            <a:lvl1pPr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 dirty="0">
                <a:latin typeface="Courier New" panose="02070309020205020404" pitchFamily="49" charset="0"/>
                <a:ea typeface="新細明體" pitchFamily="18" charset="-120"/>
              </a:rPr>
              <a:t>MOV DL,-80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 dirty="0">
                <a:latin typeface="Courier New" panose="02070309020205020404" pitchFamily="49" charset="0"/>
                <a:ea typeface="新細明體" pitchFamily="18" charset="-120"/>
              </a:rPr>
              <a:t>SAR DL,1	; DL = -40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 dirty="0">
                <a:latin typeface="Courier New" panose="02070309020205020404" pitchFamily="49" charset="0"/>
                <a:ea typeface="新細明體" pitchFamily="18" charset="-120"/>
              </a:rPr>
              <a:t>SAR DL,2	; DL = -10</a:t>
            </a:r>
          </a:p>
        </p:txBody>
      </p:sp>
    </p:spTree>
    <p:extLst>
      <p:ext uri="{BB962C8B-B14F-4D97-AF65-F5344CB8AC3E}">
        <p14:creationId xmlns:p14="http://schemas.microsoft.com/office/powerpoint/2010/main" val="20855735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RCR</a:t>
            </a:r>
            <a:endParaRPr lang="en-US" sz="4300" b="1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Rotate Right through Carry.</a:t>
            </a:r>
          </a:p>
          <a:p>
            <a:r>
              <a:rPr lang="en-US" b="1" dirty="0"/>
              <a:t>Each binary bit of the operand is rotated towards right by one position through Carry flag.</a:t>
            </a:r>
          </a:p>
          <a:p>
            <a:r>
              <a:rPr lang="en-US" b="1" dirty="0"/>
              <a:t>Least Significant Bit (LSB) i.e. B</a:t>
            </a:r>
            <a:r>
              <a:rPr lang="en-US" sz="2000" b="1" dirty="0"/>
              <a:t>0</a:t>
            </a:r>
            <a:r>
              <a:rPr lang="en-US" b="1" dirty="0"/>
              <a:t> is placed in the Carry flag. </a:t>
            </a:r>
          </a:p>
          <a:p>
            <a:r>
              <a:rPr lang="en-US" b="1" dirty="0"/>
              <a:t>Then carry flag bit is placed in the Most Significant Bit (MSB) position B15.</a:t>
            </a:r>
          </a:p>
          <a:p>
            <a:pPr>
              <a:buNone/>
            </a:pPr>
            <a:r>
              <a:rPr lang="en-US" sz="2400" b="1" dirty="0"/>
              <a:t>              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(3). Logical Instructions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0" y="1600200"/>
          <a:ext cx="2895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4038601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1632" y="3048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3198812"/>
            <a:ext cx="861060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19034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81100" y="2551112"/>
            <a:ext cx="1295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10600" y="19034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790906" y="2550318"/>
            <a:ext cx="1295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1828800" y="1039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00400" y="1018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00600" y="1018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24600" y="99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058400" y="1903412"/>
            <a:ext cx="381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362200" y="1600200"/>
          <a:ext cx="335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448800" y="1524000"/>
          <a:ext cx="609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715000" y="4953000"/>
          <a:ext cx="2895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362200" y="4953000"/>
          <a:ext cx="335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448800" y="4876800"/>
          <a:ext cx="609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828800" y="6475412"/>
            <a:ext cx="861060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51800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610600" y="51800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9790906" y="5826918"/>
            <a:ext cx="1295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058400" y="5181600"/>
            <a:ext cx="381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5828506"/>
            <a:ext cx="1295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0" y="2190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29600" y="2190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29600" y="5562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2200" y="5543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5000" y="2190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5000" y="5543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7086600" y="1524000"/>
          <a:ext cx="2819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2000H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981200" y="1534160"/>
          <a:ext cx="2819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2000H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5000" y="457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BEFORE EXECUTION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457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EXECUTION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151953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MOV</a:t>
            </a:r>
            <a:r>
              <a:rPr lang="en-US" b="1" dirty="0"/>
              <a:t> </a:t>
            </a:r>
            <a:r>
              <a:rPr lang="en-US" sz="2400" b="1" dirty="0"/>
              <a:t>BX,AX;</a:t>
            </a:r>
          </a:p>
        </p:txBody>
      </p:sp>
      <p:graphicFrame>
        <p:nvGraphicFramePr>
          <p:cNvPr id="15" name="Content Placeholder 12"/>
          <p:cNvGraphicFramePr>
            <a:graphicFrameLocks/>
          </p:cNvGraphicFramePr>
          <p:nvPr/>
        </p:nvGraphicFramePr>
        <p:xfrm>
          <a:off x="1905000" y="4038600"/>
          <a:ext cx="2209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Content Placeholder 12"/>
          <p:cNvGraphicFramePr>
            <a:graphicFrameLocks/>
          </p:cNvGraphicFramePr>
          <p:nvPr/>
        </p:nvGraphicFramePr>
        <p:xfrm>
          <a:off x="7239000" y="4038600"/>
          <a:ext cx="2209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0" y="464373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MOV CL,M;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343400" y="4038600"/>
          <a:ext cx="685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9677400" y="4038600"/>
          <a:ext cx="685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057400" y="3276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BEFORE EXECUTION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3276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(6). RCL</a:t>
            </a:r>
            <a:endParaRPr lang="en-US" sz="4300" b="1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b="1" dirty="0"/>
              <a:t>Also known as Rotate Left through Carry.</a:t>
            </a:r>
          </a:p>
          <a:p>
            <a:r>
              <a:rPr lang="en-US" b="1" dirty="0"/>
              <a:t>Each binary bit of the operand is rotated towards left by one position through Carry flag.</a:t>
            </a:r>
          </a:p>
          <a:p>
            <a:r>
              <a:rPr lang="en-US" b="1" dirty="0"/>
              <a:t>Least Significant Bit (LSB) of operand i.e. B</a:t>
            </a:r>
            <a:r>
              <a:rPr lang="en-US" sz="2000" b="1" dirty="0"/>
              <a:t>0</a:t>
            </a:r>
            <a:r>
              <a:rPr lang="en-US" b="1" dirty="0"/>
              <a:t> is placed in the B</a:t>
            </a:r>
            <a:r>
              <a:rPr lang="en-US" sz="2000" b="1" dirty="0"/>
              <a:t>1</a:t>
            </a:r>
            <a:r>
              <a:rPr lang="en-US" b="1" dirty="0"/>
              <a:t>. </a:t>
            </a:r>
          </a:p>
          <a:p>
            <a:r>
              <a:rPr lang="en-US" b="1" dirty="0"/>
              <a:t>Then Most Significant Bit (MSB) of operand is placed in carry flag bit.</a:t>
            </a:r>
          </a:p>
          <a:p>
            <a:pPr>
              <a:buNone/>
            </a:pPr>
            <a:r>
              <a:rPr lang="en-US" sz="2400" b="1" dirty="0"/>
              <a:t>              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(3). Logical Instructions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4038601"/>
            <a:ext cx="266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 AFTER EXECUTION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5432" y="609601"/>
            <a:ext cx="2723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BEFORE EXECUTION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9753600" y="1981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754394" y="2590800"/>
            <a:ext cx="1218406" cy="7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34691" y="2628503"/>
            <a:ext cx="114220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9308592" y="1219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5650992" y="1219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403592" y="1219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4126992" y="1219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05000" y="3200400"/>
            <a:ext cx="845820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5000" y="2057400"/>
            <a:ext cx="6096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0" y="1722120"/>
          <a:ext cx="2895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05200" y="1722120"/>
          <a:ext cx="335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438400" y="1706880"/>
          <a:ext cx="609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10800000">
            <a:off x="3048003" y="2057400"/>
            <a:ext cx="45719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9677400" y="507492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58491" y="5722223"/>
            <a:ext cx="114220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6294120"/>
            <a:ext cx="845820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781800" y="4815840"/>
          <a:ext cx="2895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  <a:gridCol w="361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429000" y="4815840"/>
          <a:ext cx="335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362200" y="4800600"/>
          <a:ext cx="609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1828800" y="5180012"/>
            <a:ext cx="5334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9678194" y="5715000"/>
            <a:ext cx="1218406" cy="7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971801" y="5181600"/>
            <a:ext cx="45719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a typeface="新細明體" pitchFamily="18" charset="-120"/>
              </a:rPr>
              <a:t>ROL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928"/>
            <a:ext cx="10515600" cy="4351338"/>
          </a:xfrm>
        </p:spPr>
        <p:txBody>
          <a:bodyPr/>
          <a:lstStyle/>
          <a:p>
            <a:r>
              <a:rPr lang="en-US" altLang="zh-TW" b="1" dirty="0">
                <a:ea typeface="新細明體" pitchFamily="18" charset="-120"/>
              </a:rPr>
              <a:t>ROL (rotate) shifts each bit to the left</a:t>
            </a:r>
          </a:p>
          <a:p>
            <a:r>
              <a:rPr lang="en-US" altLang="zh-TW" b="1" dirty="0">
                <a:ea typeface="新細明體" pitchFamily="18" charset="-120"/>
              </a:rPr>
              <a:t>The highest bit is copied into both the Carry flag and into the lowest bit</a:t>
            </a:r>
          </a:p>
          <a:p>
            <a:r>
              <a:rPr lang="en-US" altLang="zh-TW" b="1" dirty="0">
                <a:ea typeface="新細明體" pitchFamily="18" charset="-120"/>
              </a:rPr>
              <a:t>No bits are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41207"/>
              </p:ext>
            </p:extLst>
          </p:nvPr>
        </p:nvGraphicFramePr>
        <p:xfrm>
          <a:off x="1778357" y="3281016"/>
          <a:ext cx="7391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3" imgW="3534840" imgH="543600" progId="Visio.Drawing.6">
                  <p:embed/>
                </p:oleObj>
              </mc:Choice>
              <mc:Fallback>
                <p:oleObj name="VISIO" r:id="rId3" imgW="3534840" imgH="543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299" t="-16902"/>
                      <a:stretch>
                        <a:fillRect/>
                      </a:stretch>
                    </p:blipFill>
                    <p:spPr bwMode="auto">
                      <a:xfrm>
                        <a:off x="1778357" y="3281016"/>
                        <a:ext cx="7391400" cy="1358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11757" y="4639916"/>
            <a:ext cx="6324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0" tIns="182880" rIns="137160" bIns="182880"/>
          <a:lstStyle>
            <a:lvl1pPr eaLnBrk="0" hangingPunct="0"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5242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MOV Al,11110000b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ROL Al,1	; AL = 11100001b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zh-TW" sz="2000" b="1">
              <a:latin typeface="Courier New" panose="02070309020205020404" pitchFamily="49" charset="0"/>
              <a:ea typeface="新細明體" pitchFamily="18" charset="-12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MOV Dl,3Fh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ROL Dl,4	; DL = F3h</a:t>
            </a:r>
          </a:p>
        </p:txBody>
      </p:sp>
    </p:spTree>
    <p:extLst>
      <p:ext uri="{BB962C8B-B14F-4D97-AF65-F5344CB8AC3E}">
        <p14:creationId xmlns:p14="http://schemas.microsoft.com/office/powerpoint/2010/main" val="38060852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BC1D12-1CF3-4C07-AC02-B1EC7A2F8A1B}" type="slidenum">
              <a:rPr lang="en-US"/>
              <a:pPr eaLnBrk="1" hangingPunct="1"/>
              <a:t>73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28600"/>
            <a:ext cx="6316663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  <a:ea typeface="新細明體" pitchFamily="18" charset="-120"/>
              </a:rPr>
              <a:t>ROR Instruction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305800" cy="16716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ea typeface="新細明體" pitchFamily="18" charset="-120"/>
              </a:rPr>
              <a:t>ROR (rotate right) shifts each bit to the right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ea typeface="新細明體" pitchFamily="18" charset="-120"/>
              </a:rPr>
              <a:t>The lowest bit is copied into both the Carry flag and into the highest bit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smtClean="0">
                <a:ea typeface="新細明體" pitchFamily="18" charset="-120"/>
              </a:rPr>
              <a:t>No bits are lost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209800" y="2895600"/>
          <a:ext cx="7315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3" imgW="3606480" imgH="543600" progId="Visio.Drawing.6">
                  <p:embed/>
                </p:oleObj>
              </mc:Choice>
              <mc:Fallback>
                <p:oleObj name="VISIO" r:id="rId3" imgW="3606480" imgH="543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5" t="-17487" r="-2632"/>
                      <a:stretch>
                        <a:fillRect/>
                      </a:stretch>
                    </p:blipFill>
                    <p:spPr bwMode="auto">
                      <a:xfrm>
                        <a:off x="2209800" y="2895600"/>
                        <a:ext cx="7315200" cy="1524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362200" y="4724400"/>
            <a:ext cx="7162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7160" tIns="182880" rIns="137160" bIns="182880"/>
          <a:lstStyle>
            <a:lvl1pPr eaLnBrk="0" hangingPunct="0"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33375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MOV AL,11110000b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ROR AL,1	; AL = 01111000b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zh-TW" sz="2000" b="1">
              <a:latin typeface="Courier New" panose="02070309020205020404" pitchFamily="49" charset="0"/>
              <a:ea typeface="新細明體" pitchFamily="18" charset="-12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MOV DL,3Fh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b="1">
                <a:latin typeface="Courier New" panose="02070309020205020404" pitchFamily="49" charset="0"/>
                <a:ea typeface="新細明體" pitchFamily="18" charset="-120"/>
              </a:rPr>
              <a:t>ROR DL,4	; DL = F3h</a:t>
            </a:r>
          </a:p>
        </p:txBody>
      </p:sp>
    </p:spTree>
    <p:extLst>
      <p:ext uri="{BB962C8B-B14F-4D97-AF65-F5344CB8AC3E}">
        <p14:creationId xmlns:p14="http://schemas.microsoft.com/office/powerpoint/2010/main" val="738827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010D83-A2A5-4177-B9BB-66E49A8598B9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304801"/>
            <a:ext cx="6316663" cy="868363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D1E0D"/>
                </a:solidFill>
              </a:rPr>
              <a:t>String?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1"/>
            <a:ext cx="7924800" cy="4525963"/>
          </a:xfrm>
        </p:spPr>
        <p:txBody>
          <a:bodyPr/>
          <a:lstStyle/>
          <a:p>
            <a:pPr eaLnBrk="1" hangingPunct="1"/>
            <a:r>
              <a:rPr lang="en-US" sz="3200" b="1" dirty="0"/>
              <a:t>An array of bytes or words located in memory</a:t>
            </a:r>
          </a:p>
          <a:p>
            <a:pPr eaLnBrk="1" hangingPunct="1"/>
            <a:r>
              <a:rPr lang="en-US" sz="3200" b="1" dirty="0"/>
              <a:t>Supported String Operations</a:t>
            </a:r>
          </a:p>
          <a:p>
            <a:pPr lvl="1" eaLnBrk="1" hangingPunct="1"/>
            <a:r>
              <a:rPr lang="en-US" sz="3200" b="1" dirty="0"/>
              <a:t>Copy (move, load)</a:t>
            </a:r>
          </a:p>
          <a:p>
            <a:pPr lvl="1" eaLnBrk="1" hangingPunct="1"/>
            <a:r>
              <a:rPr lang="en-US" sz="3200" b="1" dirty="0"/>
              <a:t>Search (scan)</a:t>
            </a:r>
          </a:p>
          <a:p>
            <a:pPr lvl="1" eaLnBrk="1" hangingPunct="1"/>
            <a:r>
              <a:rPr lang="en-US" sz="3200" b="1" dirty="0"/>
              <a:t>Store</a:t>
            </a:r>
          </a:p>
          <a:p>
            <a:pPr lvl="1" eaLnBrk="1" hangingPunct="1"/>
            <a:r>
              <a:rPr lang="en-US" sz="3200" b="1" dirty="0"/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838475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1B8D98-CEA7-457F-B36B-365C800D1A02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6316663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D1E0D"/>
                </a:solidFill>
              </a:rPr>
              <a:t>String Instruction Basics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1"/>
            <a:ext cx="8610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>
                <a:solidFill>
                  <a:schemeClr val="folHlink"/>
                </a:solidFill>
              </a:rPr>
              <a:t>Source DS:SI</a:t>
            </a:r>
            <a:r>
              <a:rPr lang="en-US" b="1"/>
              <a:t>, </a:t>
            </a:r>
            <a:r>
              <a:rPr lang="en-US" b="1">
                <a:solidFill>
                  <a:srgbClr val="008000"/>
                </a:solidFill>
              </a:rPr>
              <a:t>Destination ES:DI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 sz="2800"/>
              <a:t>You must ensure DS and ES are correct</a:t>
            </a:r>
          </a:p>
          <a:p>
            <a:pPr lvl="1" eaLnBrk="1" hangingPunct="1"/>
            <a:r>
              <a:rPr lang="en-US" sz="2800"/>
              <a:t>You must ensure SI and DI are offsets into DS and ES respectively</a:t>
            </a:r>
          </a:p>
          <a:p>
            <a:pPr lvl="1" eaLnBrk="1" hangingPunct="1"/>
            <a:endParaRPr lang="en-US" sz="2800"/>
          </a:p>
          <a:p>
            <a:pPr eaLnBrk="1" hangingPunct="1"/>
            <a:r>
              <a:rPr lang="en-US"/>
              <a:t>Direction Flag (0 = Up, 1 = Down)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 sz="2800"/>
              <a:t>CLD - Increment addresses (left to right)</a:t>
            </a:r>
          </a:p>
          <a:p>
            <a:pPr lvl="1" eaLnBrk="1" hangingPunct="1"/>
            <a:r>
              <a:rPr lang="en-US" sz="2800"/>
              <a:t>STD - Decrement addresses (right to left)</a:t>
            </a:r>
          </a:p>
        </p:txBody>
      </p:sp>
    </p:spTree>
    <p:extLst>
      <p:ext uri="{BB962C8B-B14F-4D97-AF65-F5344CB8AC3E}">
        <p14:creationId xmlns:p14="http://schemas.microsoft.com/office/powerpoint/2010/main" val="28962261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202D78-2976-409E-AF94-A96255C45368}" type="slidenum">
              <a:rPr lang="en-US"/>
              <a:pPr eaLnBrk="1" hangingPunct="1"/>
              <a:t>76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304801"/>
            <a:ext cx="6316663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String Instructions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05000" y="990601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Instruction prefixes</a:t>
            </a:r>
          </a:p>
        </p:txBody>
      </p:sp>
      <p:graphicFrame>
        <p:nvGraphicFramePr>
          <p:cNvPr id="29738" name="Group 42"/>
          <p:cNvGraphicFramePr>
            <a:graphicFrameLocks noGrp="1"/>
          </p:cNvGraphicFramePr>
          <p:nvPr>
            <p:ph idx="1"/>
          </p:nvPr>
        </p:nvGraphicFramePr>
        <p:xfrm>
          <a:off x="1905000" y="1600200"/>
          <a:ext cx="8458200" cy="5087018"/>
        </p:xfrm>
        <a:graphic>
          <a:graphicData uri="http://schemas.openxmlformats.org/drawingml/2006/table">
            <a:tbl>
              <a:tblPr/>
              <a:tblGrid>
                <a:gridCol w="2108200"/>
                <a:gridCol w="1625600"/>
                <a:gridCol w="4724400"/>
              </a:tblGrid>
              <a:tr h="533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Prefix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Used with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3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REPE/REPZ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REPNE/REPNZ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MOVS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SCAS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Repeat while not end of string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CX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≠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Repeat while not end of string and strings are equal. CX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≠ 0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ZF = 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Repeat while not end of string and strings are not equal. CX ≠ 0 and ZF = 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4140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784917-4261-45F8-9176-942B031CE6D8}" type="slidenum">
              <a:rPr lang="en-US"/>
              <a:pPr eaLnBrk="1" hangingPunct="1"/>
              <a:t>77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228601"/>
            <a:ext cx="6316663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Instructions</a:t>
            </a:r>
          </a:p>
        </p:txBody>
      </p:sp>
      <p:graphicFrame>
        <p:nvGraphicFramePr>
          <p:cNvPr id="31866" name="Group 122"/>
          <p:cNvGraphicFramePr>
            <a:graphicFrameLocks noGrp="1"/>
          </p:cNvGraphicFramePr>
          <p:nvPr>
            <p:ph idx="1"/>
          </p:nvPr>
        </p:nvGraphicFramePr>
        <p:xfrm>
          <a:off x="1676400" y="1143000"/>
          <a:ext cx="8686800" cy="4359276"/>
        </p:xfrm>
        <a:graphic>
          <a:graphicData uri="http://schemas.openxmlformats.org/drawingml/2006/table">
            <a:tbl>
              <a:tblPr/>
              <a:tblGrid>
                <a:gridCol w="1422400"/>
                <a:gridCol w="1797050"/>
                <a:gridCol w="1198563"/>
                <a:gridCol w="3370262"/>
                <a:gridCol w="898525"/>
              </a:tblGrid>
              <a:tr h="1005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Mnemo-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Nic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format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Operation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Flags effect-ed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MOVS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Move string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DS:SI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ES:DI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MOVSB/MOVSW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((ES)0+(DI))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 ((DS)0+(SI))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(SI)  (SI)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± 1 or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(DI)  (DI)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± 1 or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CMPS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Compare string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DS:SI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ES:DI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CMPSB/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CMPSW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Set flags as 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((DS)0+(SI)) 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((ES)0+(DI))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(SI)  (SI)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± 1 or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(DI)  (DI)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± 1 or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status flags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5595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9EC7CF-2559-4895-8282-4741C5873A0D}" type="slidenum">
              <a:rPr lang="en-US"/>
              <a:pPr eaLnBrk="1" hangingPunct="1"/>
              <a:t>78</a:t>
            </a:fld>
            <a:endParaRPr lang="en-US"/>
          </a:p>
        </p:txBody>
      </p:sp>
      <p:graphicFrame>
        <p:nvGraphicFramePr>
          <p:cNvPr id="23596" name="Group 44"/>
          <p:cNvGraphicFramePr>
            <a:graphicFrameLocks noGrp="1"/>
          </p:cNvGraphicFramePr>
          <p:nvPr>
            <p:ph idx="1"/>
          </p:nvPr>
        </p:nvGraphicFramePr>
        <p:xfrm>
          <a:off x="1828800" y="381001"/>
          <a:ext cx="8686800" cy="5287963"/>
        </p:xfrm>
        <a:graphic>
          <a:graphicData uri="http://schemas.openxmlformats.org/drawingml/2006/table">
            <a:tbl>
              <a:tblPr/>
              <a:tblGrid>
                <a:gridCol w="1657350"/>
                <a:gridCol w="1582738"/>
                <a:gridCol w="1331912"/>
                <a:gridCol w="4114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Mnemo-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format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Operation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Scan string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AX – ES:DI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SCASB/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SCASW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Set flags as 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(AL or AX) 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 ((ES)0+(DI))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(DI)  (DI)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± 1 or 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Load string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DS:SI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AX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LODSB/ LODSW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(AL or AX)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 ((DS)0+(SI))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(SI)  (SI)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± 1 or 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Store string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ES:DI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 AX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STOSB/ STOSW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((ES)0+(DI))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 (AL or A)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±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1 or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(DI)  (DI)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± 1 or 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210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(1). REP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b="1" dirty="0"/>
              <a:t>Also  known as Repeat instruction prefix.</a:t>
            </a:r>
          </a:p>
          <a:p>
            <a:r>
              <a:rPr lang="en-US" b="1" dirty="0"/>
              <a:t>This instruction executed repeatedly </a:t>
            </a:r>
            <a:r>
              <a:rPr lang="en-US" b="1" dirty="0">
                <a:solidFill>
                  <a:srgbClr val="FF0000"/>
                </a:solidFill>
              </a:rPr>
              <a:t>until the ‘CX’ register becomes zero.                 </a:t>
            </a:r>
          </a:p>
          <a:p>
            <a:r>
              <a:rPr lang="en-US" b="1" dirty="0"/>
              <a:t>When ‘CX’ becomes zero then program control passes to next instruction.</a:t>
            </a:r>
          </a:p>
          <a:p>
            <a:r>
              <a:rPr lang="en-US" b="1" dirty="0"/>
              <a:t>There are following sub types of ‘REP’ instruction,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). REPE:- </a:t>
            </a:r>
            <a:r>
              <a:rPr lang="en-US" sz="2400" b="1" dirty="0" err="1"/>
              <a:t>REPeat</a:t>
            </a:r>
            <a:r>
              <a:rPr lang="en-US" sz="2400" b="1" dirty="0"/>
              <a:t> instruction while Equal.</a:t>
            </a:r>
          </a:p>
          <a:p>
            <a:r>
              <a:rPr lang="en-US" sz="2400" b="1" dirty="0"/>
              <a:t>(ii). REPZ:- </a:t>
            </a:r>
            <a:r>
              <a:rPr lang="en-US" sz="2400" b="1" dirty="0" err="1"/>
              <a:t>REPeat</a:t>
            </a:r>
            <a:r>
              <a:rPr lang="en-US" sz="2400" b="1" dirty="0"/>
              <a:t> instruction while Zero.</a:t>
            </a:r>
          </a:p>
          <a:p>
            <a:r>
              <a:rPr lang="en-US" sz="2400" b="1" dirty="0"/>
              <a:t>(iii). REPNE:- </a:t>
            </a:r>
            <a:r>
              <a:rPr lang="en-US" sz="2400" b="1" dirty="0" err="1"/>
              <a:t>REPeat</a:t>
            </a:r>
            <a:r>
              <a:rPr lang="en-US" sz="2400" b="1" dirty="0"/>
              <a:t> instruction while Not Equal.</a:t>
            </a:r>
          </a:p>
          <a:p>
            <a:r>
              <a:rPr lang="en-US" sz="2400" b="1" dirty="0"/>
              <a:t>(iv). REPNZ:- </a:t>
            </a:r>
            <a:r>
              <a:rPr lang="en-US" sz="2400" b="1" dirty="0" err="1"/>
              <a:t>REPeat</a:t>
            </a:r>
            <a:r>
              <a:rPr lang="en-US" sz="2400" b="1" dirty="0"/>
              <a:t> instruction while Not Zero.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/>
            </a:r>
            <a:br>
              <a:rPr lang="en-US" sz="4800" b="1" dirty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(4). String Manipulation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686800" cy="83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+mj-lt"/>
              </a:rPr>
              <a:t>Stack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It is a 16-bit register, contains the address of the data item currently on top of the stack.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Stack operation includes pushing (providing) data on to the stack and popping (taking)data from the stack. 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Pushing</a:t>
            </a:r>
            <a:r>
              <a:rPr lang="en-US" dirty="0">
                <a:latin typeface="+mj-lt"/>
              </a:rPr>
              <a:t> operation decrements stack pointer and </a:t>
            </a:r>
            <a:r>
              <a:rPr lang="en-US" b="1" dirty="0">
                <a:latin typeface="+mj-lt"/>
              </a:rPr>
              <a:t>Popping</a:t>
            </a:r>
            <a:r>
              <a:rPr lang="en-US" dirty="0">
                <a:latin typeface="+mj-lt"/>
              </a:rPr>
              <a:t> operation increments stack pointer. i.e. there is a last in first out </a:t>
            </a:r>
            <a:r>
              <a:rPr lang="en-US" b="1" dirty="0">
                <a:latin typeface="+mj-lt"/>
              </a:rPr>
              <a:t>(LIFO)</a:t>
            </a:r>
            <a:r>
              <a:rPr lang="en-US" dirty="0">
                <a:latin typeface="+mj-lt"/>
              </a:rPr>
              <a:t> operation.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(2). CMPS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b="1" dirty="0"/>
              <a:t>Also known as Compare String Byte or String Word.</a:t>
            </a:r>
          </a:p>
          <a:p>
            <a:r>
              <a:rPr lang="en-US" b="1" dirty="0"/>
              <a:t>The length of the string must be stored in register CX.</a:t>
            </a:r>
          </a:p>
          <a:p>
            <a:r>
              <a:rPr lang="en-US" b="1" dirty="0"/>
              <a:t>If both the byte or word are equal then zero flag will be set </a:t>
            </a:r>
            <a:r>
              <a:rPr lang="en-US" b="1" dirty="0">
                <a:solidFill>
                  <a:srgbClr val="FFFF00"/>
                </a:solidFill>
              </a:rPr>
              <a:t>(i.e. ZF=1)</a:t>
            </a:r>
            <a:r>
              <a:rPr lang="en-US" b="1" dirty="0"/>
              <a:t> otherwise it will be reset </a:t>
            </a:r>
            <a:r>
              <a:rPr lang="en-US" b="1" dirty="0">
                <a:solidFill>
                  <a:srgbClr val="FFFF00"/>
                </a:solidFill>
              </a:rPr>
              <a:t>(i.e. ZF=0)</a:t>
            </a:r>
            <a:r>
              <a:rPr lang="en-US" b="1" dirty="0"/>
              <a:t>.</a:t>
            </a:r>
          </a:p>
          <a:p>
            <a:r>
              <a:rPr lang="en-US" b="1" dirty="0"/>
              <a:t>When zero flag will be set then ‘CX’=0.</a:t>
            </a:r>
          </a:p>
          <a:p>
            <a:r>
              <a:rPr lang="en-US" b="1" dirty="0"/>
              <a:t>There are following sub types,</a:t>
            </a:r>
          </a:p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). CMPSB:- Compare String Byte.</a:t>
            </a:r>
          </a:p>
          <a:p>
            <a:r>
              <a:rPr lang="en-US" b="1" dirty="0"/>
              <a:t>(ii). CMPSW:- </a:t>
            </a:r>
            <a:r>
              <a:rPr lang="en-US" sz="2400" b="1" dirty="0"/>
              <a:t>Compare String Word.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/>
            </a:r>
            <a:br>
              <a:rPr lang="en-US" sz="4800" b="1" dirty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(4). String Manipulation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36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(1). CALL</a:t>
            </a:r>
          </a:p>
          <a:p>
            <a:endParaRPr lang="en-US" dirty="0"/>
          </a:p>
          <a:p>
            <a:r>
              <a:rPr lang="en-US" b="1" dirty="0"/>
              <a:t>Also known as unconditional call.</a:t>
            </a:r>
          </a:p>
          <a:p>
            <a:r>
              <a:rPr lang="en-US" b="1" dirty="0"/>
              <a:t>Under unconditional call, the execution control is transferred to the specified location independent of any status or condition.</a:t>
            </a:r>
          </a:p>
          <a:p>
            <a:r>
              <a:rPr lang="en-US" b="1" dirty="0"/>
              <a:t>This instruction is used to call subroutine from a main program.</a:t>
            </a:r>
          </a:p>
          <a:p>
            <a:r>
              <a:rPr lang="en-US" b="1" dirty="0"/>
              <a:t>There are following sub types,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). NEAR CALL:- It pushes only IP into the stack.</a:t>
            </a:r>
          </a:p>
          <a:p>
            <a:r>
              <a:rPr lang="en-US" sz="2400" b="1" dirty="0"/>
              <a:t>(ii). FAR CALL:- It pushes IP &amp; CS into the stack.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/>
            </a:r>
            <a:br>
              <a:rPr lang="en-US" sz="4800" b="1" dirty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(5). Branching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(2). JMP</a:t>
            </a:r>
            <a:endParaRPr lang="en-US" sz="43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000" b="1" dirty="0"/>
              <a:t>Also known as unconditional jump.</a:t>
            </a:r>
          </a:p>
          <a:p>
            <a:r>
              <a:rPr lang="en-US" sz="2000" b="1" dirty="0"/>
              <a:t>Under unconditional jump, the execution control is transferred to the specified location using 8-bit or 16-bit displacement.</a:t>
            </a:r>
          </a:p>
          <a:p>
            <a:r>
              <a:rPr lang="en-US" sz="2000" b="1" dirty="0"/>
              <a:t>There are following three formats of jump instruction,</a:t>
            </a:r>
          </a:p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). JMP</a:t>
            </a:r>
          </a:p>
          <a:p>
            <a:r>
              <a:rPr lang="en-US" b="1" dirty="0"/>
              <a:t>(ii). JMP </a:t>
            </a:r>
          </a:p>
          <a:p>
            <a:r>
              <a:rPr lang="en-US" b="1" dirty="0"/>
              <a:t>(iii). JMP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/>
            </a:r>
            <a:br>
              <a:rPr lang="en-US" sz="4800" b="1" dirty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(5). Branching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0" y="4114800"/>
          <a:ext cx="2057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8-bit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Displacement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05200" y="5105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371600"/>
                <a:gridCol w="13716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IP (LB)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IP (UB)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CS (LB)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CS (UB)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29000" y="4572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16-bit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Displacement (LB)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8-bit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Displacement (UB)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E162B-2BDA-40C1-808C-1D6EEF4A8F04}" type="slidenum">
              <a:rPr lang="en-US"/>
              <a:pPr eaLnBrk="1" hangingPunct="1"/>
              <a:t>83</a:t>
            </a:fld>
            <a:endParaRPr lang="en-US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524000" y="304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Conditional Jump instructions</a:t>
            </a:r>
            <a:endParaRPr lang="en-US" sz="2800" b="1" dirty="0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736726" y="1870075"/>
            <a:ext cx="870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05492" name="Group 20"/>
          <p:cNvGraphicFramePr>
            <a:graphicFrameLocks noGrp="1"/>
          </p:cNvGraphicFramePr>
          <p:nvPr/>
        </p:nvGraphicFramePr>
        <p:xfrm>
          <a:off x="1752600" y="1752600"/>
          <a:ext cx="8686800" cy="3657600"/>
        </p:xfrm>
        <a:graphic>
          <a:graphicData uri="http://schemas.openxmlformats.org/drawingml/2006/table">
            <a:tbl>
              <a:tblPr/>
              <a:tblGrid>
                <a:gridCol w="4648200"/>
                <a:gridCol w="4038600"/>
              </a:tblGrid>
              <a:tr h="16764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Conditional Jump instructions in 8086 are just 2 bytes long.  1-byte opcode followed by 1-byte signed displacement (range of –128 to +127).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Conditional Jump Instructions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Jumps based 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 single flag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Jumps based 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more than one flag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46" name="Line 18"/>
          <p:cNvSpPr>
            <a:spLocks noChangeShapeType="1"/>
          </p:cNvSpPr>
          <p:nvPr/>
        </p:nvSpPr>
        <p:spPr bwMode="auto">
          <a:xfrm>
            <a:off x="48006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9"/>
          <p:cNvSpPr>
            <a:spLocks noChangeShapeType="1"/>
          </p:cNvSpPr>
          <p:nvPr/>
        </p:nvSpPr>
        <p:spPr bwMode="auto">
          <a:xfrm>
            <a:off x="74676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23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FA222F-4C89-4B60-9293-E9A7CB92ED24}" type="slidenum">
              <a:rPr lang="en-US"/>
              <a:pPr eaLnBrk="1" hangingPunct="1"/>
              <a:t>84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152400"/>
            <a:ext cx="6316663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Conditional Jump Instructions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676400" y="1295400"/>
            <a:ext cx="8763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Mnemonic :</a:t>
            </a:r>
            <a:r>
              <a:rPr lang="en-US" b="1"/>
              <a:t> 	Jcc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Meaning :</a:t>
            </a:r>
            <a:r>
              <a:rPr lang="en-US" b="1"/>
              <a:t> 	Conditional Jump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Format :</a:t>
            </a:r>
            <a:r>
              <a:rPr lang="en-US" b="1"/>
              <a:t> 	Jcc  operand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Operation :</a:t>
            </a:r>
            <a:r>
              <a:rPr lang="en-US" b="1"/>
              <a:t> 	If condition is true jump to the address specified by operand. 		Otherwise the next instruction is executed.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Flags affected :</a:t>
            </a:r>
            <a:r>
              <a:rPr lang="en-US" b="1"/>
              <a:t> 	None</a:t>
            </a:r>
          </a:p>
        </p:txBody>
      </p:sp>
    </p:spTree>
    <p:extLst>
      <p:ext uri="{BB962C8B-B14F-4D97-AF65-F5344CB8AC3E}">
        <p14:creationId xmlns:p14="http://schemas.microsoft.com/office/powerpoint/2010/main" val="32356601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1D601A-7282-4D81-80EA-E9EE56A63A2A}" type="slidenum">
              <a:rPr lang="en-US"/>
              <a:pPr eaLnBrk="1" hangingPunct="1"/>
              <a:t>85</a:t>
            </a:fld>
            <a:endParaRPr lang="en-US"/>
          </a:p>
        </p:txBody>
      </p:sp>
      <p:graphicFrame>
        <p:nvGraphicFramePr>
          <p:cNvPr id="138418" name="Group 178"/>
          <p:cNvGraphicFramePr>
            <a:graphicFrameLocks noGrp="1"/>
          </p:cNvGraphicFramePr>
          <p:nvPr>
            <p:ph/>
          </p:nvPr>
        </p:nvGraphicFramePr>
        <p:xfrm>
          <a:off x="1905000" y="762000"/>
          <a:ext cx="8077200" cy="5851530"/>
        </p:xfrm>
        <a:graphic>
          <a:graphicData uri="http://schemas.openxmlformats.org/drawingml/2006/table">
            <a:tbl>
              <a:tblPr/>
              <a:tblGrid>
                <a:gridCol w="1600200"/>
                <a:gridCol w="2617788"/>
                <a:gridCol w="3859212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Mnemonic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CF=0 and ZF=0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Above or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Below or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CF=1 or ZF=1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JCXZ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CX register is 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(CF or ZF)=0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ZF=1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Greater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ZF=0 and SF=OF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Greater or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SF=OF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(SF XOR OF)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419" name="Text Box 179"/>
          <p:cNvSpPr txBox="1">
            <a:spLocks noChangeArrowheads="1"/>
          </p:cNvSpPr>
          <p:nvPr/>
        </p:nvSpPr>
        <p:spPr bwMode="auto">
          <a:xfrm>
            <a:off x="1752600" y="152401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19864346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17DED4-A8A4-469F-9A2B-CF30E6680A02}" type="slidenum">
              <a:rPr lang="en-US"/>
              <a:pPr eaLnBrk="1" hangingPunct="1"/>
              <a:t>86</a:t>
            </a:fld>
            <a:endParaRPr lang="en-US"/>
          </a:p>
        </p:txBody>
      </p:sp>
      <p:graphicFrame>
        <p:nvGraphicFramePr>
          <p:cNvPr id="141372" name="Group 60"/>
          <p:cNvGraphicFramePr>
            <a:graphicFrameLocks noGrp="1"/>
          </p:cNvGraphicFramePr>
          <p:nvPr>
            <p:ph/>
          </p:nvPr>
        </p:nvGraphicFramePr>
        <p:xfrm>
          <a:off x="1981200" y="228600"/>
          <a:ext cx="8229600" cy="5851530"/>
        </p:xfrm>
        <a:graphic>
          <a:graphicData uri="http://schemas.openxmlformats.org/drawingml/2006/table">
            <a:tbl>
              <a:tblPr/>
              <a:tblGrid>
                <a:gridCol w="1630363"/>
                <a:gridCol w="2667000"/>
                <a:gridCol w="3932237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Mnemonic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Less or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((SF XOR OF) or ZF)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Above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 =1 or Zf=1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Above nor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Below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 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Below nor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 = 0 and ZF 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Carry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CF 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ZF =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Greater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((SF XOR OF) or ZF)=1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Greater nor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(SF XOR OF)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SF =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5460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5938E4-2786-40CB-9885-2D237D92B5E6}" type="slidenum">
              <a:rPr lang="en-US"/>
              <a:pPr eaLnBrk="1" hangingPunct="1"/>
              <a:t>87</a:t>
            </a:fld>
            <a:endParaRPr lang="en-US"/>
          </a:p>
        </p:txBody>
      </p:sp>
      <p:graphicFrame>
        <p:nvGraphicFramePr>
          <p:cNvPr id="143457" name="Group 97"/>
          <p:cNvGraphicFramePr>
            <a:graphicFrameLocks noGrp="1"/>
          </p:cNvGraphicFramePr>
          <p:nvPr>
            <p:ph idx="1"/>
          </p:nvPr>
        </p:nvGraphicFramePr>
        <p:xfrm>
          <a:off x="1905000" y="609600"/>
          <a:ext cx="8229600" cy="4754808"/>
        </p:xfrm>
        <a:graphic>
          <a:graphicData uri="http://schemas.openxmlformats.org/drawingml/2006/table">
            <a:tbl>
              <a:tblPr/>
              <a:tblGrid>
                <a:gridCol w="1447800"/>
                <a:gridCol w="2770188"/>
                <a:gridCol w="4011612"/>
              </a:tblGrid>
              <a:tr h="39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Mnemonic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meaning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condition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JNLE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Less nor Equal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ZF = 0 and SF = OF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Overflow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 = 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Parity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PF = 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JNZ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Zero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ZF = 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 Sign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SF = 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Overflow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 = 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Parity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PF = 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JPE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Parity Even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PF = 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JPO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Parity Odd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PF = 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Sign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SF = 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JZ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Zero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ZF = 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717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DE0F08-1B01-484B-81F5-E381411B0670}" type="slidenum">
              <a:rPr lang="en-US"/>
              <a:pPr eaLnBrk="1" hangingPunct="1"/>
              <a:t>88</a:t>
            </a:fld>
            <a:endParaRPr 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7924800" y="3505200"/>
            <a:ext cx="2362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524000" y="152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Jumps Based on a single flag</a:t>
            </a:r>
            <a:endParaRPr lang="en-US" sz="4000" b="1"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1736726" y="1870075"/>
            <a:ext cx="870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06566" name="Group 70"/>
          <p:cNvGraphicFramePr>
            <a:graphicFrameLocks noGrp="1"/>
          </p:cNvGraphicFramePr>
          <p:nvPr/>
        </p:nvGraphicFramePr>
        <p:xfrm>
          <a:off x="1905000" y="1143000"/>
          <a:ext cx="8458200" cy="5129214"/>
        </p:xfrm>
        <a:graphic>
          <a:graphicData uri="http://schemas.openxmlformats.org/drawingml/2006/table">
            <a:tbl>
              <a:tblPr/>
              <a:tblGrid>
                <a:gridCol w="838200"/>
                <a:gridCol w="457200"/>
                <a:gridCol w="7162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JZ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zero flag set  to 1 (Jump if result is zero)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JNZ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Not Zero (Z flag = 0 i.e. result is nonzero)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Sign flag set to 1 (result is negative)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JNS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Not Sign (result is positive)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Carry flag set to 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JNC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No Carry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Parity flag set to 1 (Parity is even)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JNP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No Parity (Parity is odd)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Overflow flag set to 1 (result is wrong)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JNO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;Jump if No Overflow (result is correct)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97" name="Text Box 71"/>
          <p:cNvSpPr txBox="1">
            <a:spLocks noChangeArrowheads="1"/>
          </p:cNvSpPr>
          <p:nvPr/>
        </p:nvSpPr>
        <p:spPr bwMode="auto">
          <a:xfrm>
            <a:off x="7924800" y="3581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There is no jump based on AC flag</a:t>
            </a:r>
          </a:p>
        </p:txBody>
      </p:sp>
    </p:spTree>
    <p:extLst>
      <p:ext uri="{BB962C8B-B14F-4D97-AF65-F5344CB8AC3E}">
        <p14:creationId xmlns:p14="http://schemas.microsoft.com/office/powerpoint/2010/main" val="20662668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453CC4-5DDF-4332-BD76-F5C520002B9E}" type="slidenum">
              <a:rPr lang="en-US"/>
              <a:pPr eaLnBrk="1" hangingPunct="1"/>
              <a:t>89</a:t>
            </a:fld>
            <a:endParaRPr lang="en-US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1736726" y="1870075"/>
            <a:ext cx="870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/>
        </p:nvGraphicFramePr>
        <p:xfrm>
          <a:off x="1905000" y="457201"/>
          <a:ext cx="8229600" cy="55276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JZ r8 ; JE (Jump if Equal) also means same.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JNZ r8 ; JNE (Jump if Not Equal) also means same.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JC r8 ;JB (Jump if below) and JNAE (Jump if Not Above or Equal) also mean same.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JNC r8 ;JAE (Jump if Above or Equal) and JNB (Jump if Not Above) also mean same.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JZ, JNZ, JC and JNC used after arithmetic operation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JE, JNE, JB, JNAE, JAE and JNB are used after a compare operation.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JP r8 ; JPE (Jump if Parity Even) also means same.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JNP r8 ; JPO (Jump if Parity Odd) also means same.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0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14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(1). Data copy/transfer instructions.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89038"/>
            <a:ext cx="8610600" cy="5440363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dirty="0">
                <a:solidFill>
                  <a:srgbClr val="00B0F0"/>
                </a:solidFill>
              </a:rPr>
              <a:t>(2). Push Source;</a:t>
            </a:r>
          </a:p>
          <a:p>
            <a:endParaRPr lang="en-US" b="1" dirty="0" smtClean="0"/>
          </a:p>
          <a:p>
            <a:r>
              <a:rPr lang="en-US" dirty="0" smtClean="0"/>
              <a:t>Source can be register, segment register or memory.</a:t>
            </a:r>
          </a:p>
          <a:p>
            <a:r>
              <a:rPr lang="en-US" dirty="0" smtClean="0"/>
              <a:t>This instruction pushes the contents of specified source on to the stack.</a:t>
            </a:r>
          </a:p>
          <a:p>
            <a:r>
              <a:rPr lang="en-US" dirty="0" smtClean="0"/>
              <a:t>In this stack pointer is decremented by 2.</a:t>
            </a:r>
          </a:p>
          <a:p>
            <a:r>
              <a:rPr lang="en-US" dirty="0" smtClean="0"/>
              <a:t>The higher byte data is pushed first (SP-1).</a:t>
            </a:r>
          </a:p>
          <a:p>
            <a:r>
              <a:rPr lang="en-US" dirty="0" smtClean="0"/>
              <a:t>Then lower byte data is pushed (SP-2).</a:t>
            </a:r>
          </a:p>
          <a:p>
            <a:endParaRPr lang="en-US" dirty="0" smtClean="0"/>
          </a:p>
          <a:p>
            <a:r>
              <a:rPr lang="en-US" dirty="0" smtClean="0"/>
              <a:t>E.g.:</a:t>
            </a:r>
          </a:p>
          <a:p>
            <a:r>
              <a:rPr lang="en-US" dirty="0" smtClean="0"/>
              <a:t>(1). PUSH AX;</a:t>
            </a:r>
          </a:p>
          <a:p>
            <a:r>
              <a:rPr lang="en-US" dirty="0" smtClean="0"/>
              <a:t>(2). PUSH DS;</a:t>
            </a:r>
          </a:p>
          <a:p>
            <a:r>
              <a:rPr lang="en-US" dirty="0" smtClean="0"/>
              <a:t>(3). PUSH [5000H];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6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8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3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8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(1). CMC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b="1" dirty="0"/>
              <a:t>Also known as Complement Carry Flag.</a:t>
            </a:r>
          </a:p>
          <a:p>
            <a:r>
              <a:rPr lang="en-US" b="1" dirty="0"/>
              <a:t>It inverts contents of carry flag.</a:t>
            </a:r>
          </a:p>
          <a:p>
            <a:r>
              <a:rPr lang="en-US" b="1" dirty="0"/>
              <a:t>if CF = 1 then CF will be = 0.</a:t>
            </a:r>
          </a:p>
          <a:p>
            <a:r>
              <a:rPr lang="en-US" b="1" dirty="0"/>
              <a:t>if CF = 0 then CF will be = 1.</a:t>
            </a:r>
          </a:p>
          <a:p>
            <a:endParaRPr lang="en-US" b="1" dirty="0"/>
          </a:p>
          <a:p>
            <a:r>
              <a:rPr lang="en-US" b="1" dirty="0"/>
              <a:t>E.g. </a:t>
            </a:r>
            <a:r>
              <a:rPr lang="en-US" b="1" dirty="0" smtClean="0"/>
              <a:t>CMC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(6). Flag Manipulation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(2). STC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b="1" dirty="0"/>
              <a:t>Also known as Set Carry Flag.</a:t>
            </a:r>
          </a:p>
          <a:p>
            <a:r>
              <a:rPr lang="en-US" b="1" dirty="0"/>
              <a:t>It makes carry flag in set condition.</a:t>
            </a:r>
          </a:p>
          <a:p>
            <a:r>
              <a:rPr lang="en-US" b="1" dirty="0"/>
              <a:t>After execution CF = 1.</a:t>
            </a:r>
          </a:p>
          <a:p>
            <a:endParaRPr lang="en-US" b="1" dirty="0"/>
          </a:p>
          <a:p>
            <a:r>
              <a:rPr lang="en-US" sz="3600" b="1" dirty="0"/>
              <a:t>E.g. STC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(6). Flag Manipulation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(3). CLI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b="1" dirty="0"/>
              <a:t>Also known as Clear Interrupt Flag.</a:t>
            </a:r>
          </a:p>
          <a:p>
            <a:r>
              <a:rPr lang="en-US" b="1" dirty="0"/>
              <a:t>It makes interrupt flag in reset condition.</a:t>
            </a:r>
          </a:p>
          <a:p>
            <a:r>
              <a:rPr lang="en-US" b="1" dirty="0"/>
              <a:t>After execution IF = 0.</a:t>
            </a:r>
          </a:p>
          <a:p>
            <a:endParaRPr lang="en-US" b="1" dirty="0"/>
          </a:p>
          <a:p>
            <a:r>
              <a:rPr lang="en-US" sz="4000" b="1" dirty="0"/>
              <a:t>E.g. CLI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(6). Flag Manipulation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(4). CLD</a:t>
            </a:r>
            <a:endParaRPr lang="en-US" sz="4300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b="1" dirty="0"/>
              <a:t>Also known as Clear Direction Flag.</a:t>
            </a:r>
          </a:p>
          <a:p>
            <a:r>
              <a:rPr lang="en-US" b="1" dirty="0"/>
              <a:t>It makes direction flag in reset condition.</a:t>
            </a:r>
          </a:p>
          <a:p>
            <a:r>
              <a:rPr lang="en-US" b="1" dirty="0"/>
              <a:t>After execution DF = 0.</a:t>
            </a:r>
          </a:p>
          <a:p>
            <a:endParaRPr lang="en-US" b="1" dirty="0"/>
          </a:p>
          <a:p>
            <a:r>
              <a:rPr lang="en-US" sz="3600" b="1" dirty="0"/>
              <a:t>E.g. CLD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(6). Flag Manipulation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(1). HLT</a:t>
            </a:r>
            <a:endParaRPr lang="en-US" sz="4300" b="1" dirty="0">
              <a:solidFill>
                <a:srgbClr val="92D050"/>
              </a:solidFill>
            </a:endParaRPr>
          </a:p>
          <a:p>
            <a:endParaRPr lang="en-US" dirty="0"/>
          </a:p>
          <a:p>
            <a:r>
              <a:rPr lang="en-US" b="1" dirty="0"/>
              <a:t>Also known as Halt</a:t>
            </a:r>
          </a:p>
          <a:p>
            <a:r>
              <a:rPr lang="en-US" b="1" dirty="0"/>
              <a:t>It makes the processor to be in stable (do nothing) condition.</a:t>
            </a:r>
          </a:p>
          <a:p>
            <a:endParaRPr lang="en-US" b="1" dirty="0"/>
          </a:p>
          <a:p>
            <a:r>
              <a:rPr lang="en-US" sz="3600" b="1" dirty="0"/>
              <a:t>E.g. HLT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(7). Machine Control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10600" cy="5334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(2). NOP</a:t>
            </a:r>
            <a:endParaRPr lang="en-US" sz="4300" b="1" dirty="0">
              <a:solidFill>
                <a:srgbClr val="92D050"/>
              </a:solidFill>
            </a:endParaRPr>
          </a:p>
          <a:p>
            <a:endParaRPr lang="en-US" dirty="0"/>
          </a:p>
          <a:p>
            <a:r>
              <a:rPr lang="en-US" b="1" dirty="0"/>
              <a:t>Also known as No Operation.</a:t>
            </a:r>
          </a:p>
          <a:p>
            <a:r>
              <a:rPr lang="en-US" b="1" dirty="0"/>
              <a:t>It tells about further there will be no operation to be performed.</a:t>
            </a:r>
          </a:p>
          <a:p>
            <a:endParaRPr lang="en-US" b="1" dirty="0"/>
          </a:p>
          <a:p>
            <a:r>
              <a:rPr lang="en-US" sz="3600" b="1" dirty="0"/>
              <a:t>E.g. NOP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944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(7). Machine Control Instructions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A45C-B3C1-4890-85E4-CB85F7B1990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5615</Words>
  <Application>Microsoft Office PowerPoint</Application>
  <PresentationFormat>Widescreen</PresentationFormat>
  <Paragraphs>1620</Paragraphs>
  <Slides>95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4" baseType="lpstr">
      <vt:lpstr>新細明體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Microsoft Visio Drawing</vt:lpstr>
      <vt:lpstr>Instruction Set of 8086 Microprocessor</vt:lpstr>
      <vt:lpstr>Instruction set basics</vt:lpstr>
      <vt:lpstr>Instruction set basics</vt:lpstr>
      <vt:lpstr>Assignment of codes to Registers</vt:lpstr>
      <vt:lpstr>Types of instruction set of 8086 microprocessor</vt:lpstr>
      <vt:lpstr> (1). Data copy/transfer instructions. </vt:lpstr>
      <vt:lpstr>PowerPoint Presentation</vt:lpstr>
      <vt:lpstr>Stack Pointer</vt:lpstr>
      <vt:lpstr> (1). Data copy/transfer instructions. </vt:lpstr>
      <vt:lpstr>PowerPoint Presentation</vt:lpstr>
      <vt:lpstr>PowerPoint Presentation</vt:lpstr>
      <vt:lpstr> (1). Data copy/transfer instructions. </vt:lpstr>
      <vt:lpstr>PowerPoint Presentation</vt:lpstr>
      <vt:lpstr>PowerPoint Presentation</vt:lpstr>
      <vt:lpstr> (1). Data copy/transfer instructions. </vt:lpstr>
      <vt:lpstr>PowerPoint Presentation</vt:lpstr>
      <vt:lpstr> (1). Data copy/transfer instructions. </vt:lpstr>
      <vt:lpstr>PowerPoint Presentation</vt:lpstr>
      <vt:lpstr> (1). Data copy/transfer instructions. </vt:lpstr>
      <vt:lpstr>PowerPoint Presentation</vt:lpstr>
      <vt:lpstr> (1). Data copy/transfer instructions. </vt:lpstr>
      <vt:lpstr> (1). Data copy/transfer instructions. </vt:lpstr>
      <vt:lpstr> (1). Data copy/transfer instructions. </vt:lpstr>
      <vt:lpstr> (1). Data copy/transfer instructions. </vt:lpstr>
      <vt:lpstr>PowerPoint Presentation</vt:lpstr>
      <vt:lpstr> (1). Data copy/transfer instructions. </vt:lpstr>
      <vt:lpstr> (1). Data copy/transfer instructions. </vt:lpstr>
      <vt:lpstr> (2). Arithematic Instructions 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PowerPoint Presentation</vt:lpstr>
      <vt:lpstr> (2). Arithematic Instructions </vt:lpstr>
      <vt:lpstr> (2). Arithematic Instructions </vt:lpstr>
      <vt:lpstr> (2). Arithematic Instructions </vt:lpstr>
      <vt:lpstr> (2). Arithematic Instructions </vt:lpstr>
      <vt:lpstr> (2). Arithematic Instructions </vt:lpstr>
      <vt:lpstr> (2). Arithematic Instructions </vt:lpstr>
      <vt:lpstr> (2). Arithematic Instructions </vt:lpstr>
      <vt:lpstr> (2). Arithematic Instructions </vt:lpstr>
      <vt:lpstr> (3). Logical Instructions </vt:lpstr>
      <vt:lpstr>PowerPoint Presentation</vt:lpstr>
      <vt:lpstr> (3). Logical Instructions </vt:lpstr>
      <vt:lpstr>PowerPoint Presentation</vt:lpstr>
      <vt:lpstr> (3). Logical Instructions </vt:lpstr>
      <vt:lpstr>PowerPoint Presentation</vt:lpstr>
      <vt:lpstr> (3). Logical Instructions </vt:lpstr>
      <vt:lpstr> (3). Logical Instructions </vt:lpstr>
      <vt:lpstr>SHL Instruction</vt:lpstr>
      <vt:lpstr>Fast Multiplication</vt:lpstr>
      <vt:lpstr>PowerPoint Presentation</vt:lpstr>
      <vt:lpstr>SHR Instruction</vt:lpstr>
      <vt:lpstr>SAR Instruction</vt:lpstr>
      <vt:lpstr> (3). Logical Instructions </vt:lpstr>
      <vt:lpstr>PowerPoint Presentation</vt:lpstr>
      <vt:lpstr> (3). Logical Instructions </vt:lpstr>
      <vt:lpstr>PowerPoint Presentation</vt:lpstr>
      <vt:lpstr>ROL Instruction</vt:lpstr>
      <vt:lpstr>ROR Instruction</vt:lpstr>
      <vt:lpstr>String?</vt:lpstr>
      <vt:lpstr>String Instruction Basics</vt:lpstr>
      <vt:lpstr>String Instructions</vt:lpstr>
      <vt:lpstr>Instructions</vt:lpstr>
      <vt:lpstr>PowerPoint Presentation</vt:lpstr>
      <vt:lpstr> (4). String Manipulation Instructions </vt:lpstr>
      <vt:lpstr> (4). String Manipulation Instructions </vt:lpstr>
      <vt:lpstr> (5). Branching Instructions </vt:lpstr>
      <vt:lpstr> (5). Branching Instructions </vt:lpstr>
      <vt:lpstr>PowerPoint Presentation</vt:lpstr>
      <vt:lpstr>Conditional Jump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(6). Flag Manipulation Instructions </vt:lpstr>
      <vt:lpstr> (6). Flag Manipulation Instructions </vt:lpstr>
      <vt:lpstr> (6). Flag Manipulation Instructions </vt:lpstr>
      <vt:lpstr> (6). Flag Manipulation Instructions </vt:lpstr>
      <vt:lpstr> (7). Machine Control Instructions </vt:lpstr>
      <vt:lpstr> (7). Machine Control Instructions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SADHISH PRABHU</dc:creator>
  <cp:lastModifiedBy>SADHISH PRABHU</cp:lastModifiedBy>
  <cp:revision>12</cp:revision>
  <dcterms:created xsi:type="dcterms:W3CDTF">2015-08-06T01:24:03Z</dcterms:created>
  <dcterms:modified xsi:type="dcterms:W3CDTF">2015-08-08T01:11:56Z</dcterms:modified>
</cp:coreProperties>
</file>