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6"/>
  </p:notesMasterIdLst>
  <p:sldIdLst>
    <p:sldId id="256" r:id="rId2"/>
    <p:sldId id="257" r:id="rId3"/>
    <p:sldId id="262" r:id="rId4"/>
    <p:sldId id="258" r:id="rId5"/>
    <p:sldId id="259" r:id="rId6"/>
    <p:sldId id="260" r:id="rId7"/>
    <p:sldId id="263" r:id="rId8"/>
    <p:sldId id="261" r:id="rId9"/>
    <p:sldId id="265" r:id="rId10"/>
    <p:sldId id="266" r:id="rId11"/>
    <p:sldId id="269" r:id="rId12"/>
    <p:sldId id="275" r:id="rId13"/>
    <p:sldId id="277" r:id="rId14"/>
    <p:sldId id="278" r:id="rId15"/>
    <p:sldId id="280" r:id="rId16"/>
    <p:sldId id="282" r:id="rId17"/>
    <p:sldId id="281" r:id="rId18"/>
    <p:sldId id="286" r:id="rId19"/>
    <p:sldId id="284" r:id="rId20"/>
    <p:sldId id="283" r:id="rId21"/>
    <p:sldId id="293" r:id="rId22"/>
    <p:sldId id="292" r:id="rId23"/>
    <p:sldId id="294" r:id="rId24"/>
    <p:sldId id="295" r:id="rId25"/>
    <p:sldId id="296" r:id="rId26"/>
    <p:sldId id="297" r:id="rId27"/>
    <p:sldId id="298" r:id="rId28"/>
    <p:sldId id="299" r:id="rId29"/>
    <p:sldId id="321" r:id="rId30"/>
    <p:sldId id="300" r:id="rId31"/>
    <p:sldId id="322" r:id="rId32"/>
    <p:sldId id="327" r:id="rId33"/>
    <p:sldId id="301" r:id="rId34"/>
    <p:sldId id="324" r:id="rId35"/>
    <p:sldId id="302" r:id="rId36"/>
    <p:sldId id="303" r:id="rId37"/>
    <p:sldId id="304" r:id="rId38"/>
    <p:sldId id="305" r:id="rId39"/>
    <p:sldId id="323" r:id="rId40"/>
    <p:sldId id="306" r:id="rId41"/>
    <p:sldId id="307" r:id="rId42"/>
    <p:sldId id="308" r:id="rId43"/>
    <p:sldId id="325" r:id="rId44"/>
    <p:sldId id="309" r:id="rId45"/>
    <p:sldId id="310" r:id="rId46"/>
    <p:sldId id="326" r:id="rId47"/>
    <p:sldId id="311" r:id="rId48"/>
    <p:sldId id="312" r:id="rId49"/>
    <p:sldId id="313" r:id="rId50"/>
    <p:sldId id="314" r:id="rId51"/>
    <p:sldId id="315" r:id="rId52"/>
    <p:sldId id="316" r:id="rId53"/>
    <p:sldId id="317" r:id="rId54"/>
    <p:sldId id="318" r:id="rId55"/>
    <p:sldId id="319" r:id="rId56"/>
    <p:sldId id="320" r:id="rId57"/>
    <p:sldId id="335" r:id="rId58"/>
    <p:sldId id="328" r:id="rId59"/>
    <p:sldId id="329" r:id="rId60"/>
    <p:sldId id="330" r:id="rId61"/>
    <p:sldId id="331" r:id="rId62"/>
    <p:sldId id="332" r:id="rId63"/>
    <p:sldId id="333" r:id="rId64"/>
    <p:sldId id="33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1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4078E-4702-4335-A5AC-63369AB457B3}" type="datetimeFigureOut">
              <a:rPr lang="en-US" smtClean="0"/>
              <a:t>19-Sep-15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C91CF-909B-4989-AE5C-8FCD89B69638}" type="slidenum">
              <a:rPr lang="en-US" smtClean="0"/>
              <a:t>‹#›</a:t>
            </a:fld>
            <a:endParaRPr lang="en-US"/>
          </a:p>
        </p:txBody>
      </p:sp>
    </p:spTree>
    <p:extLst>
      <p:ext uri="{BB962C8B-B14F-4D97-AF65-F5344CB8AC3E}">
        <p14:creationId xmlns:p14="http://schemas.microsoft.com/office/powerpoint/2010/main" val="21739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Absentees</a:t>
            </a:r>
            <a:r>
              <a:rPr lang="en-US" baseline="0" dirty="0" smtClean="0"/>
              <a:t> on 19.9.15 </a:t>
            </a:r>
            <a:r>
              <a:rPr lang="en-US" baseline="0" smtClean="0"/>
              <a:t>: 5,8,14,15,19,28,,40,41,47,48</a:t>
            </a:r>
            <a:endParaRPr lang="en-US" dirty="0"/>
          </a:p>
        </p:txBody>
      </p:sp>
      <p:sp>
        <p:nvSpPr>
          <p:cNvPr id="4" name="Slide Number Placeholder 3"/>
          <p:cNvSpPr>
            <a:spLocks noGrp="1"/>
          </p:cNvSpPr>
          <p:nvPr>
            <p:ph type="sldNum" sz="quarter" idx="10"/>
          </p:nvPr>
        </p:nvSpPr>
        <p:spPr/>
        <p:txBody>
          <a:bodyPr/>
          <a:lstStyle/>
          <a:p>
            <a:fld id="{8C7C91CF-909B-4989-AE5C-8FCD89B69638}" type="slidenum">
              <a:rPr lang="en-US" smtClean="0"/>
              <a:t>1</a:t>
            </a:fld>
            <a:endParaRPr lang="en-US"/>
          </a:p>
        </p:txBody>
      </p:sp>
    </p:spTree>
    <p:extLst>
      <p:ext uri="{BB962C8B-B14F-4D97-AF65-F5344CB8AC3E}">
        <p14:creationId xmlns:p14="http://schemas.microsoft.com/office/powerpoint/2010/main" val="271997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C91CF-909B-4989-AE5C-8FCD89B69638}" type="slidenum">
              <a:rPr lang="en-US" smtClean="0"/>
              <a:t>3</a:t>
            </a:fld>
            <a:endParaRPr lang="en-US"/>
          </a:p>
        </p:txBody>
      </p:sp>
    </p:spTree>
    <p:extLst>
      <p:ext uri="{BB962C8B-B14F-4D97-AF65-F5344CB8AC3E}">
        <p14:creationId xmlns:p14="http://schemas.microsoft.com/office/powerpoint/2010/main" val="116928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 – </a:t>
            </a:r>
            <a:r>
              <a:rPr lang="en-US" sz="1200" b="0" i="0" kern="1200" dirty="0" smtClean="0">
                <a:solidFill>
                  <a:schemeClr val="tx1"/>
                </a:solidFill>
                <a:effectLst/>
                <a:latin typeface="+mn-lt"/>
                <a:ea typeface="+mn-ea"/>
                <a:cs typeface="+mn-cs"/>
              </a:rPr>
              <a:t>Serial Peripheral Interface</a:t>
            </a:r>
          </a:p>
          <a:p>
            <a:r>
              <a:rPr lang="en-US" sz="1200" b="0" i="0" kern="1200" dirty="0" smtClean="0">
                <a:solidFill>
                  <a:schemeClr val="tx1"/>
                </a:solidFill>
                <a:effectLst/>
                <a:latin typeface="+mn-lt"/>
                <a:ea typeface="+mn-ea"/>
                <a:cs typeface="+mn-cs"/>
              </a:rPr>
              <a:t>USB - Universal Serial Bus</a:t>
            </a:r>
          </a:p>
          <a:p>
            <a:r>
              <a:rPr lang="en-US" sz="1200" b="0" i="0" kern="1200" dirty="0" smtClean="0">
                <a:solidFill>
                  <a:schemeClr val="tx1"/>
                </a:solidFill>
                <a:effectLst/>
                <a:latin typeface="+mn-lt"/>
                <a:ea typeface="+mn-ea"/>
                <a:cs typeface="+mn-cs"/>
              </a:rPr>
              <a:t>SDC- Secure Digital Card</a:t>
            </a:r>
          </a:p>
          <a:p>
            <a:r>
              <a:rPr lang="en-US" sz="1200" b="0" i="0" kern="1200" dirty="0" smtClean="0">
                <a:solidFill>
                  <a:schemeClr val="tx1"/>
                </a:solidFill>
                <a:effectLst/>
                <a:latin typeface="+mn-lt"/>
                <a:ea typeface="+mn-ea"/>
                <a:cs typeface="+mn-cs"/>
              </a:rPr>
              <a:t>MMC - </a:t>
            </a:r>
            <a:r>
              <a:rPr lang="en-US" sz="1200" b="1" i="0" kern="1200" dirty="0" smtClean="0">
                <a:solidFill>
                  <a:schemeClr val="tx1"/>
                </a:solidFill>
                <a:effectLst/>
                <a:latin typeface="+mn-lt"/>
                <a:ea typeface="+mn-ea"/>
                <a:cs typeface="+mn-cs"/>
              </a:rPr>
              <a:t>Microsoft Management Console – It </a:t>
            </a:r>
            <a:r>
              <a:rPr lang="en-US" sz="1200" b="0" i="0" kern="1200" dirty="0" smtClean="0">
                <a:solidFill>
                  <a:schemeClr val="tx1"/>
                </a:solidFill>
                <a:effectLst/>
                <a:latin typeface="+mn-lt"/>
                <a:ea typeface="+mn-ea"/>
                <a:cs typeface="+mn-cs"/>
              </a:rPr>
              <a:t> is a component of Windows 2000 and its successors that provides system administrators and advanced users an interface for configuring and monitoring the system.</a:t>
            </a:r>
          </a:p>
          <a:p>
            <a:r>
              <a:rPr lang="en-US" sz="1200" b="0" i="0" kern="1200" dirty="0" smtClean="0">
                <a:solidFill>
                  <a:schemeClr val="tx1"/>
                </a:solidFill>
                <a:effectLst/>
                <a:latin typeface="+mn-lt"/>
                <a:ea typeface="+mn-ea"/>
                <a:cs typeface="+mn-cs"/>
              </a:rPr>
              <a:t>Ethernet - a system for connecting a number of computer systems to form a local area network</a:t>
            </a:r>
            <a:endParaRPr lang="en-US" dirty="0"/>
          </a:p>
        </p:txBody>
      </p:sp>
      <p:sp>
        <p:nvSpPr>
          <p:cNvPr id="4" name="Slide Number Placeholder 3"/>
          <p:cNvSpPr>
            <a:spLocks noGrp="1"/>
          </p:cNvSpPr>
          <p:nvPr>
            <p:ph type="sldNum" sz="quarter" idx="10"/>
          </p:nvPr>
        </p:nvSpPr>
        <p:spPr/>
        <p:txBody>
          <a:bodyPr/>
          <a:lstStyle/>
          <a:p>
            <a:fld id="{8C7C91CF-909B-4989-AE5C-8FCD89B69638}" type="slidenum">
              <a:rPr lang="en-US" smtClean="0"/>
              <a:t>7</a:t>
            </a:fld>
            <a:endParaRPr lang="en-US"/>
          </a:p>
        </p:txBody>
      </p:sp>
    </p:spTree>
    <p:extLst>
      <p:ext uri="{BB962C8B-B14F-4D97-AF65-F5344CB8AC3E}">
        <p14:creationId xmlns:p14="http://schemas.microsoft.com/office/powerpoint/2010/main" val="428749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A6671A-B89D-47BB-9088-E7D5FF45A102}" type="datetime1">
              <a:rPr lang="en-US" smtClean="0"/>
              <a:t>19-Sep-15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31593114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31D553-C1D6-4B17-B0F0-5C7829A55244}" type="datetime1">
              <a:rPr lang="en-US" smtClean="0"/>
              <a:t>19-Sep-15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41474302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73FE39-68A4-4FFB-85D1-C4B3D2991D71}" type="datetime1">
              <a:rPr lang="en-US" smtClean="0"/>
              <a:t>19-Sep-15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37132569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5FA54-4EF0-44D1-9861-091C5B2B7E8B}" type="datetime1">
              <a:rPr lang="en-US" smtClean="0"/>
              <a:t>19-Sep-15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4385550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87810-3F50-4100-B267-36DCE04CF8CD}" type="datetime1">
              <a:rPr lang="en-US" smtClean="0"/>
              <a:t>19-Sep-15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23882254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577402-BC95-4AC9-B8CB-BFA37FC2EAD4}" type="datetime1">
              <a:rPr lang="en-US" smtClean="0"/>
              <a:t>19-Sep-15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20017362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927D7D-8213-4B4A-80FC-12A839908F9F}" type="datetime1">
              <a:rPr lang="en-US" smtClean="0"/>
              <a:t>19-Sep-15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4046359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7F67ED-7060-4FE3-9648-28903639F192}" type="datetime1">
              <a:rPr lang="en-US" smtClean="0"/>
              <a:t>19-Sep-15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2522644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6B9BA-850B-462C-BA49-8359EF3B0662}" type="datetime1">
              <a:rPr lang="en-US" smtClean="0"/>
              <a:t>19-Sep-15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42289275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51CE3-0CFB-4C28-B60B-819D61A0C0C0}" type="datetime1">
              <a:rPr lang="en-US" smtClean="0"/>
              <a:t>19-Sep-15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39631874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536A2-402E-49B0-AD62-F116E98D0B7F}" type="datetime1">
              <a:rPr lang="en-US" smtClean="0"/>
              <a:t>19-Sep-15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FF56-014E-4135-979E-2BA8818B7C9D}" type="slidenum">
              <a:rPr lang="en-US" smtClean="0"/>
              <a:t>‹#›</a:t>
            </a:fld>
            <a:endParaRPr lang="en-US"/>
          </a:p>
        </p:txBody>
      </p:sp>
    </p:spTree>
    <p:extLst>
      <p:ext uri="{BB962C8B-B14F-4D97-AF65-F5344CB8AC3E}">
        <p14:creationId xmlns:p14="http://schemas.microsoft.com/office/powerpoint/2010/main" val="39002122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67687-E767-4E14-A82A-75B86784B322}" type="datetime1">
              <a:rPr lang="en-US" smtClean="0"/>
              <a:t>19-Sep-15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1FF56-014E-4135-979E-2BA8818B7C9D}" type="slidenum">
              <a:rPr lang="en-US" smtClean="0"/>
              <a:t>‹#›</a:t>
            </a:fld>
            <a:endParaRPr lang="en-US"/>
          </a:p>
        </p:txBody>
      </p:sp>
    </p:spTree>
    <p:extLst>
      <p:ext uri="{BB962C8B-B14F-4D97-AF65-F5344CB8AC3E}">
        <p14:creationId xmlns:p14="http://schemas.microsoft.com/office/powerpoint/2010/main" val="90527725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latin typeface="Imprint MT Shadow" panose="04020605060303030202" pitchFamily="82" charset="0"/>
              </a:rPr>
              <a:t>8051 MICROCONTROLLER</a:t>
            </a:r>
            <a:endParaRPr lang="en-US" dirty="0">
              <a:solidFill>
                <a:srgbClr val="FF0000"/>
              </a:solidFill>
              <a:latin typeface="Imprint MT Shadow" panose="04020605060303030202" pitchFamily="82" charset="0"/>
            </a:endParaRPr>
          </a:p>
        </p:txBody>
      </p:sp>
      <p:sp>
        <p:nvSpPr>
          <p:cNvPr id="3" name="Subtitle 2"/>
          <p:cNvSpPr>
            <a:spLocks noGrp="1"/>
          </p:cNvSpPr>
          <p:nvPr>
            <p:ph type="subTitle" idx="1"/>
          </p:nvPr>
        </p:nvSpPr>
        <p:spPr/>
        <p:txBody>
          <a:bodyPr/>
          <a:lstStyle/>
          <a:p>
            <a:r>
              <a:rPr lang="en-US" b="1" dirty="0" smtClean="0"/>
              <a:t>MODULE IV </a:t>
            </a:r>
            <a:br>
              <a:rPr lang="en-US" b="1" dirty="0" smtClean="0"/>
            </a:br>
            <a:endParaRPr lang="en-US" dirty="0"/>
          </a:p>
        </p:txBody>
      </p:sp>
      <p:sp>
        <p:nvSpPr>
          <p:cNvPr id="4" name="Date Placeholder 3"/>
          <p:cNvSpPr>
            <a:spLocks noGrp="1"/>
          </p:cNvSpPr>
          <p:nvPr>
            <p:ph type="dt" sz="half" idx="10"/>
          </p:nvPr>
        </p:nvSpPr>
        <p:spPr/>
        <p:txBody>
          <a:bodyPr/>
          <a:lstStyle/>
          <a:p>
            <a:fld id="{EC1E97BF-F10C-4F6B-9E58-753E161B2EAF}"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a:t>
            </a:fld>
            <a:endParaRPr lang="en-US"/>
          </a:p>
        </p:txBody>
      </p:sp>
    </p:spTree>
    <p:extLst>
      <p:ext uri="{BB962C8B-B14F-4D97-AF65-F5344CB8AC3E}">
        <p14:creationId xmlns:p14="http://schemas.microsoft.com/office/powerpoint/2010/main" val="2936575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250" advTm="4000">
        <p15:prstTrans prst="curtains"/>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examination 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5772981"/>
              </p:ext>
            </p:extLst>
          </p:nvPr>
        </p:nvGraphicFramePr>
        <p:xfrm>
          <a:off x="400050" y="2016125"/>
          <a:ext cx="11544300" cy="4063476"/>
        </p:xfrm>
        <a:graphic>
          <a:graphicData uri="http://schemas.openxmlformats.org/drawingml/2006/table">
            <a:tbl>
              <a:tblPr firstRow="1" bandRow="1">
                <a:tableStyleId>{5C22544A-7EE6-4342-B048-85BDC9FD1C3A}</a:tableStyleId>
              </a:tblPr>
              <a:tblGrid>
                <a:gridCol w="5772150"/>
                <a:gridCol w="5772150"/>
              </a:tblGrid>
              <a:tr h="370840">
                <a:tc>
                  <a:txBody>
                    <a:bodyPr/>
                    <a:lstStyle/>
                    <a:p>
                      <a:pPr algn="ctr"/>
                      <a:r>
                        <a:rPr lang="en-US" sz="2800" b="1" dirty="0" smtClean="0"/>
                        <a:t>Microprocessor</a:t>
                      </a:r>
                      <a:endParaRPr lang="en-US" sz="2800" b="1" dirty="0"/>
                    </a:p>
                  </a:txBody>
                  <a:tcPr/>
                </a:tc>
                <a:tc>
                  <a:txBody>
                    <a:bodyPr/>
                    <a:lstStyle/>
                    <a:p>
                      <a:pPr algn="ctr"/>
                      <a:r>
                        <a:rPr lang="en-US" sz="2800" b="1" dirty="0" smtClean="0"/>
                        <a:t>Microcontroller </a:t>
                      </a:r>
                      <a:endParaRPr lang="en-US" sz="2800" b="1" dirty="0"/>
                    </a:p>
                  </a:txBody>
                  <a:tcPr/>
                </a:tc>
              </a:tr>
              <a:tr h="370840">
                <a:tc>
                  <a:txBody>
                    <a:bodyPr/>
                    <a:lstStyle/>
                    <a:p>
                      <a:pPr fontAlgn="t"/>
                      <a:r>
                        <a:rPr lang="en-US" sz="2400" dirty="0">
                          <a:solidFill>
                            <a:srgbClr val="000000"/>
                          </a:solidFill>
                          <a:effectLst/>
                        </a:rPr>
                        <a:t>External peripheral are to interfaced to enhance functionality</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These are application specific and so no need of external peripherals</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Can perform all the computation in any field</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Can perform only a specific task</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Cost is high</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Cost is low</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I/O communication needs external peripherals</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I/O communication ports are inbuilt</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Serial communication is not possible</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Serial communication ports are inbuilt</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Boolean operations cannot be performed directly</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Boolean operations can be performed directly</a:t>
                      </a:r>
                      <a:endParaRPr lang="en-US" sz="2400" dirty="0">
                        <a:solidFill>
                          <a:srgbClr val="555555"/>
                        </a:solidFill>
                        <a:effectLst/>
                      </a:endParaRPr>
                    </a:p>
                  </a:txBody>
                  <a:tcPr marL="36965" marR="36965" marT="21123" marB="21123"/>
                </a:tc>
              </a:tr>
            </a:tbl>
          </a:graphicData>
        </a:graphic>
      </p:graphicFrame>
      <p:sp>
        <p:nvSpPr>
          <p:cNvPr id="3" name="Date Placeholder 2"/>
          <p:cNvSpPr>
            <a:spLocks noGrp="1"/>
          </p:cNvSpPr>
          <p:nvPr>
            <p:ph type="dt" sz="half" idx="10"/>
          </p:nvPr>
        </p:nvSpPr>
        <p:spPr/>
        <p:txBody>
          <a:bodyPr/>
          <a:lstStyle/>
          <a:p>
            <a:fld id="{63CB235C-0D6A-4256-B1B6-E854B1D03A92}"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10</a:t>
            </a:fld>
            <a:endParaRPr lang="en-US"/>
          </a:p>
        </p:txBody>
      </p:sp>
    </p:spTree>
    <p:extLst>
      <p:ext uri="{BB962C8B-B14F-4D97-AF65-F5344CB8AC3E}">
        <p14:creationId xmlns:p14="http://schemas.microsoft.com/office/powerpoint/2010/main" val="14527190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077" y="5982361"/>
            <a:ext cx="10515600" cy="1325563"/>
          </a:xfrm>
        </p:spPr>
        <p:txBody>
          <a:bodyPr>
            <a:normAutofit/>
          </a:bodyPr>
          <a:lstStyle/>
          <a:p>
            <a:pPr algn="ctr"/>
            <a:r>
              <a:rPr lang="en-US" altLang="zh-TW" sz="3200" b="1" dirty="0" smtClean="0">
                <a:solidFill>
                  <a:srgbClr val="FF0000"/>
                </a:solidFill>
                <a:latin typeface="Times New Roman" panose="02020603050405020304" pitchFamily="18" charset="0"/>
                <a:ea typeface="PMingLiU" pitchFamily="18" charset="-120"/>
                <a:cs typeface="Times New Roman" panose="02020603050405020304" pitchFamily="18" charset="0"/>
              </a:rPr>
              <a:t>Pin Description of the 8051</a:t>
            </a:r>
            <a:endParaRPr lang="en-US" sz="3200"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A3820252-5A5A-41ED-9C97-16FA29C4CB2B}"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11</a:t>
            </a:fld>
            <a:endParaRPr lang="en-US"/>
          </a:p>
        </p:txBody>
      </p:sp>
      <p:grpSp>
        <p:nvGrpSpPr>
          <p:cNvPr id="145" name="Group 144"/>
          <p:cNvGrpSpPr/>
          <p:nvPr/>
        </p:nvGrpSpPr>
        <p:grpSpPr>
          <a:xfrm>
            <a:off x="3086100" y="685801"/>
            <a:ext cx="6005514" cy="5337174"/>
            <a:chOff x="3000408" y="1196975"/>
            <a:chExt cx="6091206" cy="4826000"/>
          </a:xfrm>
        </p:grpSpPr>
        <p:grpSp>
          <p:nvGrpSpPr>
            <p:cNvPr id="146" name="Group 4"/>
            <p:cNvGrpSpPr>
              <a:grpSpLocks/>
            </p:cNvGrpSpPr>
            <p:nvPr/>
          </p:nvGrpSpPr>
          <p:grpSpPr bwMode="auto">
            <a:xfrm>
              <a:off x="3000408" y="1196975"/>
              <a:ext cx="6091206" cy="4826000"/>
              <a:chOff x="945" y="620"/>
              <a:chExt cx="3885" cy="3627"/>
            </a:xfrm>
          </p:grpSpPr>
          <p:sp>
            <p:nvSpPr>
              <p:cNvPr id="148" name="Line 5"/>
              <p:cNvSpPr>
                <a:spLocks noChangeShapeType="1"/>
              </p:cNvSpPr>
              <p:nvPr/>
            </p:nvSpPr>
            <p:spPr bwMode="auto">
              <a:xfrm>
                <a:off x="2103" y="620"/>
                <a:ext cx="0" cy="36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6"/>
              <p:cNvSpPr>
                <a:spLocks noChangeShapeType="1"/>
              </p:cNvSpPr>
              <p:nvPr/>
            </p:nvSpPr>
            <p:spPr bwMode="auto">
              <a:xfrm>
                <a:off x="3782" y="620"/>
                <a:ext cx="0" cy="36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7"/>
              <p:cNvSpPr>
                <a:spLocks noChangeShapeType="1"/>
              </p:cNvSpPr>
              <p:nvPr/>
            </p:nvSpPr>
            <p:spPr bwMode="auto">
              <a:xfrm>
                <a:off x="2103" y="4247"/>
                <a:ext cx="16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9"/>
              <p:cNvSpPr>
                <a:spLocks noChangeShapeType="1"/>
              </p:cNvSpPr>
              <p:nvPr/>
            </p:nvSpPr>
            <p:spPr bwMode="auto">
              <a:xfrm>
                <a:off x="2103" y="620"/>
                <a:ext cx="6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10"/>
              <p:cNvSpPr>
                <a:spLocks noChangeShapeType="1"/>
              </p:cNvSpPr>
              <p:nvPr/>
            </p:nvSpPr>
            <p:spPr bwMode="auto">
              <a:xfrm>
                <a:off x="3123" y="620"/>
                <a:ext cx="65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Rectangle 11"/>
              <p:cNvSpPr>
                <a:spLocks noChangeArrowheads="1"/>
              </p:cNvSpPr>
              <p:nvPr/>
            </p:nvSpPr>
            <p:spPr bwMode="auto">
              <a:xfrm>
                <a:off x="1932" y="884"/>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54" name="Rectangle 12"/>
              <p:cNvSpPr>
                <a:spLocks noChangeArrowheads="1"/>
              </p:cNvSpPr>
              <p:nvPr/>
            </p:nvSpPr>
            <p:spPr bwMode="auto">
              <a:xfrm>
                <a:off x="1932" y="1047"/>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55" name="Rectangle 13"/>
              <p:cNvSpPr>
                <a:spLocks noChangeArrowheads="1"/>
              </p:cNvSpPr>
              <p:nvPr/>
            </p:nvSpPr>
            <p:spPr bwMode="auto">
              <a:xfrm>
                <a:off x="1932" y="1210"/>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56" name="Rectangle 14"/>
              <p:cNvSpPr>
                <a:spLocks noChangeArrowheads="1"/>
              </p:cNvSpPr>
              <p:nvPr/>
            </p:nvSpPr>
            <p:spPr bwMode="auto">
              <a:xfrm>
                <a:off x="1932" y="1373"/>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57" name="Rectangle 15"/>
              <p:cNvSpPr>
                <a:spLocks noChangeArrowheads="1"/>
              </p:cNvSpPr>
              <p:nvPr/>
            </p:nvSpPr>
            <p:spPr bwMode="auto">
              <a:xfrm>
                <a:off x="1932" y="1537"/>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58" name="Rectangle 16"/>
              <p:cNvSpPr>
                <a:spLocks noChangeArrowheads="1"/>
              </p:cNvSpPr>
              <p:nvPr/>
            </p:nvSpPr>
            <p:spPr bwMode="auto">
              <a:xfrm>
                <a:off x="1932" y="1700"/>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59" name="Rectangle 17"/>
              <p:cNvSpPr>
                <a:spLocks noChangeArrowheads="1"/>
              </p:cNvSpPr>
              <p:nvPr/>
            </p:nvSpPr>
            <p:spPr bwMode="auto">
              <a:xfrm>
                <a:off x="1932" y="1863"/>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0" name="Rectangle 18"/>
              <p:cNvSpPr>
                <a:spLocks noChangeArrowheads="1"/>
              </p:cNvSpPr>
              <p:nvPr/>
            </p:nvSpPr>
            <p:spPr bwMode="auto">
              <a:xfrm>
                <a:off x="1932" y="2026"/>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1" name="Rectangle 19"/>
              <p:cNvSpPr>
                <a:spLocks noChangeArrowheads="1"/>
              </p:cNvSpPr>
              <p:nvPr/>
            </p:nvSpPr>
            <p:spPr bwMode="auto">
              <a:xfrm>
                <a:off x="1932" y="2189"/>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2" name="Rectangle 20"/>
              <p:cNvSpPr>
                <a:spLocks noChangeArrowheads="1"/>
              </p:cNvSpPr>
              <p:nvPr/>
            </p:nvSpPr>
            <p:spPr bwMode="auto">
              <a:xfrm>
                <a:off x="1932" y="2353"/>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3" name="Rectangle 21"/>
              <p:cNvSpPr>
                <a:spLocks noChangeArrowheads="1"/>
              </p:cNvSpPr>
              <p:nvPr/>
            </p:nvSpPr>
            <p:spPr bwMode="auto">
              <a:xfrm>
                <a:off x="1932" y="2516"/>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4" name="Rectangle 22"/>
              <p:cNvSpPr>
                <a:spLocks noChangeArrowheads="1"/>
              </p:cNvSpPr>
              <p:nvPr/>
            </p:nvSpPr>
            <p:spPr bwMode="auto">
              <a:xfrm>
                <a:off x="1932" y="2679"/>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5" name="Rectangle 23"/>
              <p:cNvSpPr>
                <a:spLocks noChangeArrowheads="1"/>
              </p:cNvSpPr>
              <p:nvPr/>
            </p:nvSpPr>
            <p:spPr bwMode="auto">
              <a:xfrm>
                <a:off x="1932" y="2842"/>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6" name="Rectangle 24"/>
              <p:cNvSpPr>
                <a:spLocks noChangeArrowheads="1"/>
              </p:cNvSpPr>
              <p:nvPr/>
            </p:nvSpPr>
            <p:spPr bwMode="auto">
              <a:xfrm>
                <a:off x="1932" y="3006"/>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7" name="Rectangle 25"/>
              <p:cNvSpPr>
                <a:spLocks noChangeArrowheads="1"/>
              </p:cNvSpPr>
              <p:nvPr/>
            </p:nvSpPr>
            <p:spPr bwMode="auto">
              <a:xfrm>
                <a:off x="1932" y="3169"/>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8" name="Rectangle 26"/>
              <p:cNvSpPr>
                <a:spLocks noChangeArrowheads="1"/>
              </p:cNvSpPr>
              <p:nvPr/>
            </p:nvSpPr>
            <p:spPr bwMode="auto">
              <a:xfrm>
                <a:off x="1932" y="3332"/>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69" name="Rectangle 27"/>
              <p:cNvSpPr>
                <a:spLocks noChangeArrowheads="1"/>
              </p:cNvSpPr>
              <p:nvPr/>
            </p:nvSpPr>
            <p:spPr bwMode="auto">
              <a:xfrm>
                <a:off x="1932" y="3495"/>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70" name="Rectangle 28"/>
              <p:cNvSpPr>
                <a:spLocks noChangeArrowheads="1"/>
              </p:cNvSpPr>
              <p:nvPr/>
            </p:nvSpPr>
            <p:spPr bwMode="auto">
              <a:xfrm>
                <a:off x="1932" y="3658"/>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71" name="Rectangle 29"/>
              <p:cNvSpPr>
                <a:spLocks noChangeArrowheads="1"/>
              </p:cNvSpPr>
              <p:nvPr/>
            </p:nvSpPr>
            <p:spPr bwMode="auto">
              <a:xfrm>
                <a:off x="1932" y="3822"/>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72" name="Rectangle 30"/>
              <p:cNvSpPr>
                <a:spLocks noChangeArrowheads="1"/>
              </p:cNvSpPr>
              <p:nvPr/>
            </p:nvSpPr>
            <p:spPr bwMode="auto">
              <a:xfrm>
                <a:off x="1932" y="3985"/>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73" name="Text Box 31"/>
              <p:cNvSpPr txBox="1">
                <a:spLocks noChangeArrowheads="1"/>
              </p:cNvSpPr>
              <p:nvPr/>
            </p:nvSpPr>
            <p:spPr bwMode="auto">
              <a:xfrm>
                <a:off x="2068" y="836"/>
                <a:ext cx="22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a:t>
                </a:r>
              </a:p>
            </p:txBody>
          </p:sp>
          <p:sp>
            <p:nvSpPr>
              <p:cNvPr id="174" name="Text Box 32"/>
              <p:cNvSpPr txBox="1">
                <a:spLocks noChangeArrowheads="1"/>
              </p:cNvSpPr>
              <p:nvPr/>
            </p:nvSpPr>
            <p:spPr bwMode="auto">
              <a:xfrm>
                <a:off x="2066" y="1001"/>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a:t>
                </a:r>
              </a:p>
            </p:txBody>
          </p:sp>
          <p:sp>
            <p:nvSpPr>
              <p:cNvPr id="175" name="Text Box 33"/>
              <p:cNvSpPr txBox="1">
                <a:spLocks noChangeArrowheads="1"/>
              </p:cNvSpPr>
              <p:nvPr/>
            </p:nvSpPr>
            <p:spPr bwMode="auto">
              <a:xfrm>
                <a:off x="2066" y="1158"/>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a:t>
                </a:r>
              </a:p>
            </p:txBody>
          </p:sp>
          <p:sp>
            <p:nvSpPr>
              <p:cNvPr id="176" name="Text Box 34"/>
              <p:cNvSpPr txBox="1">
                <a:spLocks noChangeArrowheads="1"/>
              </p:cNvSpPr>
              <p:nvPr/>
            </p:nvSpPr>
            <p:spPr bwMode="auto">
              <a:xfrm>
                <a:off x="2066" y="1326"/>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4</a:t>
                </a:r>
              </a:p>
            </p:txBody>
          </p:sp>
          <p:sp>
            <p:nvSpPr>
              <p:cNvPr id="177" name="Text Box 35"/>
              <p:cNvSpPr txBox="1">
                <a:spLocks noChangeArrowheads="1"/>
              </p:cNvSpPr>
              <p:nvPr/>
            </p:nvSpPr>
            <p:spPr bwMode="auto">
              <a:xfrm>
                <a:off x="2066" y="1484"/>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5</a:t>
                </a:r>
              </a:p>
            </p:txBody>
          </p:sp>
          <p:sp>
            <p:nvSpPr>
              <p:cNvPr id="178" name="Text Box 36"/>
              <p:cNvSpPr txBox="1">
                <a:spLocks noChangeArrowheads="1"/>
              </p:cNvSpPr>
              <p:nvPr/>
            </p:nvSpPr>
            <p:spPr bwMode="auto">
              <a:xfrm>
                <a:off x="2066" y="1650"/>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6</a:t>
                </a:r>
              </a:p>
            </p:txBody>
          </p:sp>
          <p:sp>
            <p:nvSpPr>
              <p:cNvPr id="179" name="Text Box 37"/>
              <p:cNvSpPr txBox="1">
                <a:spLocks noChangeArrowheads="1"/>
              </p:cNvSpPr>
              <p:nvPr/>
            </p:nvSpPr>
            <p:spPr bwMode="auto">
              <a:xfrm>
                <a:off x="2066" y="1815"/>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7</a:t>
                </a:r>
              </a:p>
            </p:txBody>
          </p:sp>
          <p:sp>
            <p:nvSpPr>
              <p:cNvPr id="180" name="Text Box 38"/>
              <p:cNvSpPr txBox="1">
                <a:spLocks noChangeArrowheads="1"/>
              </p:cNvSpPr>
              <p:nvPr/>
            </p:nvSpPr>
            <p:spPr bwMode="auto">
              <a:xfrm>
                <a:off x="2066" y="1977"/>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8</a:t>
                </a:r>
              </a:p>
            </p:txBody>
          </p:sp>
          <p:sp>
            <p:nvSpPr>
              <p:cNvPr id="181" name="Text Box 39"/>
              <p:cNvSpPr txBox="1">
                <a:spLocks noChangeArrowheads="1"/>
              </p:cNvSpPr>
              <p:nvPr/>
            </p:nvSpPr>
            <p:spPr bwMode="auto">
              <a:xfrm>
                <a:off x="2066" y="2144"/>
                <a:ext cx="2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9</a:t>
                </a:r>
              </a:p>
            </p:txBody>
          </p:sp>
          <p:sp>
            <p:nvSpPr>
              <p:cNvPr id="182" name="Text Box 40"/>
              <p:cNvSpPr txBox="1">
                <a:spLocks noChangeArrowheads="1"/>
              </p:cNvSpPr>
              <p:nvPr/>
            </p:nvSpPr>
            <p:spPr bwMode="auto">
              <a:xfrm>
                <a:off x="2066" y="2305"/>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10</a:t>
                </a:r>
              </a:p>
            </p:txBody>
          </p:sp>
          <p:sp>
            <p:nvSpPr>
              <p:cNvPr id="183" name="Text Box 41"/>
              <p:cNvSpPr txBox="1">
                <a:spLocks noChangeArrowheads="1"/>
              </p:cNvSpPr>
              <p:nvPr/>
            </p:nvSpPr>
            <p:spPr bwMode="auto">
              <a:xfrm>
                <a:off x="2066" y="2468"/>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11</a:t>
                </a:r>
              </a:p>
            </p:txBody>
          </p:sp>
          <p:sp>
            <p:nvSpPr>
              <p:cNvPr id="184" name="Text Box 42"/>
              <p:cNvSpPr txBox="1">
                <a:spLocks noChangeArrowheads="1"/>
              </p:cNvSpPr>
              <p:nvPr/>
            </p:nvSpPr>
            <p:spPr bwMode="auto">
              <a:xfrm>
                <a:off x="2066" y="2632"/>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12</a:t>
                </a:r>
              </a:p>
            </p:txBody>
          </p:sp>
          <p:sp>
            <p:nvSpPr>
              <p:cNvPr id="185" name="Text Box 43"/>
              <p:cNvSpPr txBox="1">
                <a:spLocks noChangeArrowheads="1"/>
              </p:cNvSpPr>
              <p:nvPr/>
            </p:nvSpPr>
            <p:spPr bwMode="auto">
              <a:xfrm>
                <a:off x="2066" y="2791"/>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13</a:t>
                </a:r>
              </a:p>
            </p:txBody>
          </p:sp>
          <p:sp>
            <p:nvSpPr>
              <p:cNvPr id="186" name="Text Box 44"/>
              <p:cNvSpPr txBox="1">
                <a:spLocks noChangeArrowheads="1"/>
              </p:cNvSpPr>
              <p:nvPr/>
            </p:nvSpPr>
            <p:spPr bwMode="auto">
              <a:xfrm>
                <a:off x="2066" y="2958"/>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14</a:t>
                </a:r>
              </a:p>
            </p:txBody>
          </p:sp>
          <p:sp>
            <p:nvSpPr>
              <p:cNvPr id="187" name="Text Box 45"/>
              <p:cNvSpPr txBox="1">
                <a:spLocks noChangeArrowheads="1"/>
              </p:cNvSpPr>
              <p:nvPr/>
            </p:nvSpPr>
            <p:spPr bwMode="auto">
              <a:xfrm>
                <a:off x="2066" y="3121"/>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15</a:t>
                </a:r>
              </a:p>
            </p:txBody>
          </p:sp>
          <p:sp>
            <p:nvSpPr>
              <p:cNvPr id="188" name="Text Box 46"/>
              <p:cNvSpPr txBox="1">
                <a:spLocks noChangeArrowheads="1"/>
              </p:cNvSpPr>
              <p:nvPr/>
            </p:nvSpPr>
            <p:spPr bwMode="auto">
              <a:xfrm>
                <a:off x="2066" y="3284"/>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16</a:t>
                </a:r>
              </a:p>
            </p:txBody>
          </p:sp>
          <p:sp>
            <p:nvSpPr>
              <p:cNvPr id="189" name="Text Box 47"/>
              <p:cNvSpPr txBox="1">
                <a:spLocks noChangeArrowheads="1"/>
              </p:cNvSpPr>
              <p:nvPr/>
            </p:nvSpPr>
            <p:spPr bwMode="auto">
              <a:xfrm>
                <a:off x="2066" y="3448"/>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17</a:t>
                </a:r>
              </a:p>
            </p:txBody>
          </p:sp>
          <p:sp>
            <p:nvSpPr>
              <p:cNvPr id="190" name="Text Box 48"/>
              <p:cNvSpPr txBox="1">
                <a:spLocks noChangeArrowheads="1"/>
              </p:cNvSpPr>
              <p:nvPr/>
            </p:nvSpPr>
            <p:spPr bwMode="auto">
              <a:xfrm>
                <a:off x="2066" y="3611"/>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18</a:t>
                </a:r>
              </a:p>
            </p:txBody>
          </p:sp>
          <p:sp>
            <p:nvSpPr>
              <p:cNvPr id="191" name="Text Box 49"/>
              <p:cNvSpPr txBox="1">
                <a:spLocks noChangeArrowheads="1"/>
              </p:cNvSpPr>
              <p:nvPr/>
            </p:nvSpPr>
            <p:spPr bwMode="auto">
              <a:xfrm>
                <a:off x="2066" y="3775"/>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19</a:t>
                </a:r>
              </a:p>
            </p:txBody>
          </p:sp>
          <p:sp>
            <p:nvSpPr>
              <p:cNvPr id="192" name="Text Box 50"/>
              <p:cNvSpPr txBox="1">
                <a:spLocks noChangeArrowheads="1"/>
              </p:cNvSpPr>
              <p:nvPr/>
            </p:nvSpPr>
            <p:spPr bwMode="auto">
              <a:xfrm>
                <a:off x="2066" y="3934"/>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20</a:t>
                </a:r>
              </a:p>
            </p:txBody>
          </p:sp>
          <p:sp>
            <p:nvSpPr>
              <p:cNvPr id="193" name="Rectangle 51"/>
              <p:cNvSpPr>
                <a:spLocks noChangeArrowheads="1"/>
              </p:cNvSpPr>
              <p:nvPr/>
            </p:nvSpPr>
            <p:spPr bwMode="auto">
              <a:xfrm>
                <a:off x="3795" y="889"/>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94" name="Rectangle 52"/>
              <p:cNvSpPr>
                <a:spLocks noChangeArrowheads="1"/>
              </p:cNvSpPr>
              <p:nvPr/>
            </p:nvSpPr>
            <p:spPr bwMode="auto">
              <a:xfrm>
                <a:off x="3795" y="1052"/>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95" name="Rectangle 53"/>
              <p:cNvSpPr>
                <a:spLocks noChangeArrowheads="1"/>
              </p:cNvSpPr>
              <p:nvPr/>
            </p:nvSpPr>
            <p:spPr bwMode="auto">
              <a:xfrm>
                <a:off x="3795" y="1215"/>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96" name="Rectangle 54"/>
              <p:cNvSpPr>
                <a:spLocks noChangeArrowheads="1"/>
              </p:cNvSpPr>
              <p:nvPr/>
            </p:nvSpPr>
            <p:spPr bwMode="auto">
              <a:xfrm>
                <a:off x="3795" y="1378"/>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97" name="Rectangle 55"/>
              <p:cNvSpPr>
                <a:spLocks noChangeArrowheads="1"/>
              </p:cNvSpPr>
              <p:nvPr/>
            </p:nvSpPr>
            <p:spPr bwMode="auto">
              <a:xfrm>
                <a:off x="3795" y="1542"/>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98" name="Rectangle 56"/>
              <p:cNvSpPr>
                <a:spLocks noChangeArrowheads="1"/>
              </p:cNvSpPr>
              <p:nvPr/>
            </p:nvSpPr>
            <p:spPr bwMode="auto">
              <a:xfrm>
                <a:off x="3795" y="1705"/>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99" name="Rectangle 57"/>
              <p:cNvSpPr>
                <a:spLocks noChangeArrowheads="1"/>
              </p:cNvSpPr>
              <p:nvPr/>
            </p:nvSpPr>
            <p:spPr bwMode="auto">
              <a:xfrm>
                <a:off x="3795" y="1868"/>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0" name="Rectangle 58"/>
              <p:cNvSpPr>
                <a:spLocks noChangeArrowheads="1"/>
              </p:cNvSpPr>
              <p:nvPr/>
            </p:nvSpPr>
            <p:spPr bwMode="auto">
              <a:xfrm>
                <a:off x="3795" y="2031"/>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1" name="Rectangle 59"/>
              <p:cNvSpPr>
                <a:spLocks noChangeArrowheads="1"/>
              </p:cNvSpPr>
              <p:nvPr/>
            </p:nvSpPr>
            <p:spPr bwMode="auto">
              <a:xfrm>
                <a:off x="3795" y="2194"/>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2" name="Rectangle 60"/>
              <p:cNvSpPr>
                <a:spLocks noChangeArrowheads="1"/>
              </p:cNvSpPr>
              <p:nvPr/>
            </p:nvSpPr>
            <p:spPr bwMode="auto">
              <a:xfrm>
                <a:off x="3795" y="2358"/>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3" name="Rectangle 61"/>
              <p:cNvSpPr>
                <a:spLocks noChangeArrowheads="1"/>
              </p:cNvSpPr>
              <p:nvPr/>
            </p:nvSpPr>
            <p:spPr bwMode="auto">
              <a:xfrm>
                <a:off x="3795" y="2521"/>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4" name="Rectangle 62"/>
              <p:cNvSpPr>
                <a:spLocks noChangeArrowheads="1"/>
              </p:cNvSpPr>
              <p:nvPr/>
            </p:nvSpPr>
            <p:spPr bwMode="auto">
              <a:xfrm>
                <a:off x="3795" y="2684"/>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5" name="Rectangle 63"/>
              <p:cNvSpPr>
                <a:spLocks noChangeArrowheads="1"/>
              </p:cNvSpPr>
              <p:nvPr/>
            </p:nvSpPr>
            <p:spPr bwMode="auto">
              <a:xfrm>
                <a:off x="3795" y="2847"/>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6" name="Rectangle 64"/>
              <p:cNvSpPr>
                <a:spLocks noChangeArrowheads="1"/>
              </p:cNvSpPr>
              <p:nvPr/>
            </p:nvSpPr>
            <p:spPr bwMode="auto">
              <a:xfrm>
                <a:off x="3795" y="3011"/>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7" name="Rectangle 65"/>
              <p:cNvSpPr>
                <a:spLocks noChangeArrowheads="1"/>
              </p:cNvSpPr>
              <p:nvPr/>
            </p:nvSpPr>
            <p:spPr bwMode="auto">
              <a:xfrm>
                <a:off x="3795" y="3174"/>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8" name="Rectangle 66"/>
              <p:cNvSpPr>
                <a:spLocks noChangeArrowheads="1"/>
              </p:cNvSpPr>
              <p:nvPr/>
            </p:nvSpPr>
            <p:spPr bwMode="auto">
              <a:xfrm>
                <a:off x="3795" y="3337"/>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09" name="Rectangle 67"/>
              <p:cNvSpPr>
                <a:spLocks noChangeArrowheads="1"/>
              </p:cNvSpPr>
              <p:nvPr/>
            </p:nvSpPr>
            <p:spPr bwMode="auto">
              <a:xfrm>
                <a:off x="3795" y="3500"/>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10" name="Rectangle 68"/>
              <p:cNvSpPr>
                <a:spLocks noChangeArrowheads="1"/>
              </p:cNvSpPr>
              <p:nvPr/>
            </p:nvSpPr>
            <p:spPr bwMode="auto">
              <a:xfrm>
                <a:off x="3795" y="3663"/>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11" name="Rectangle 69"/>
              <p:cNvSpPr>
                <a:spLocks noChangeArrowheads="1"/>
              </p:cNvSpPr>
              <p:nvPr/>
            </p:nvSpPr>
            <p:spPr bwMode="auto">
              <a:xfrm>
                <a:off x="3795" y="3827"/>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12" name="Rectangle 70"/>
              <p:cNvSpPr>
                <a:spLocks noChangeArrowheads="1"/>
              </p:cNvSpPr>
              <p:nvPr/>
            </p:nvSpPr>
            <p:spPr bwMode="auto">
              <a:xfrm>
                <a:off x="3795" y="3990"/>
                <a:ext cx="159" cy="91"/>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213" name="Text Box 71"/>
              <p:cNvSpPr txBox="1">
                <a:spLocks noChangeArrowheads="1"/>
              </p:cNvSpPr>
              <p:nvPr/>
            </p:nvSpPr>
            <p:spPr bwMode="auto">
              <a:xfrm>
                <a:off x="3518" y="836"/>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40</a:t>
                </a:r>
              </a:p>
            </p:txBody>
          </p:sp>
          <p:sp>
            <p:nvSpPr>
              <p:cNvPr id="214" name="Text Box 72"/>
              <p:cNvSpPr txBox="1">
                <a:spLocks noChangeArrowheads="1"/>
              </p:cNvSpPr>
              <p:nvPr/>
            </p:nvSpPr>
            <p:spPr bwMode="auto">
              <a:xfrm>
                <a:off x="3517" y="1001"/>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39</a:t>
                </a:r>
              </a:p>
            </p:txBody>
          </p:sp>
          <p:sp>
            <p:nvSpPr>
              <p:cNvPr id="215" name="Text Box 73"/>
              <p:cNvSpPr txBox="1">
                <a:spLocks noChangeArrowheads="1"/>
              </p:cNvSpPr>
              <p:nvPr/>
            </p:nvSpPr>
            <p:spPr bwMode="auto">
              <a:xfrm>
                <a:off x="3517" y="1158"/>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38</a:t>
                </a:r>
              </a:p>
            </p:txBody>
          </p:sp>
          <p:sp>
            <p:nvSpPr>
              <p:cNvPr id="216" name="Text Box 74"/>
              <p:cNvSpPr txBox="1">
                <a:spLocks noChangeArrowheads="1"/>
              </p:cNvSpPr>
              <p:nvPr/>
            </p:nvSpPr>
            <p:spPr bwMode="auto">
              <a:xfrm>
                <a:off x="3517" y="1326"/>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37</a:t>
                </a:r>
              </a:p>
            </p:txBody>
          </p:sp>
          <p:sp>
            <p:nvSpPr>
              <p:cNvPr id="217" name="Text Box 75"/>
              <p:cNvSpPr txBox="1">
                <a:spLocks noChangeArrowheads="1"/>
              </p:cNvSpPr>
              <p:nvPr/>
            </p:nvSpPr>
            <p:spPr bwMode="auto">
              <a:xfrm>
                <a:off x="3517" y="1484"/>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36</a:t>
                </a:r>
              </a:p>
            </p:txBody>
          </p:sp>
          <p:sp>
            <p:nvSpPr>
              <p:cNvPr id="218" name="Text Box 76"/>
              <p:cNvSpPr txBox="1">
                <a:spLocks noChangeArrowheads="1"/>
              </p:cNvSpPr>
              <p:nvPr/>
            </p:nvSpPr>
            <p:spPr bwMode="auto">
              <a:xfrm>
                <a:off x="3517" y="1650"/>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35</a:t>
                </a:r>
              </a:p>
            </p:txBody>
          </p:sp>
          <p:sp>
            <p:nvSpPr>
              <p:cNvPr id="219" name="Text Box 77"/>
              <p:cNvSpPr txBox="1">
                <a:spLocks noChangeArrowheads="1"/>
              </p:cNvSpPr>
              <p:nvPr/>
            </p:nvSpPr>
            <p:spPr bwMode="auto">
              <a:xfrm>
                <a:off x="3517" y="1815"/>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34</a:t>
                </a:r>
              </a:p>
            </p:txBody>
          </p:sp>
          <p:sp>
            <p:nvSpPr>
              <p:cNvPr id="220" name="Text Box 78"/>
              <p:cNvSpPr txBox="1">
                <a:spLocks noChangeArrowheads="1"/>
              </p:cNvSpPr>
              <p:nvPr/>
            </p:nvSpPr>
            <p:spPr bwMode="auto">
              <a:xfrm>
                <a:off x="3517" y="1977"/>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33</a:t>
                </a:r>
              </a:p>
            </p:txBody>
          </p:sp>
          <p:sp>
            <p:nvSpPr>
              <p:cNvPr id="221" name="Text Box 79"/>
              <p:cNvSpPr txBox="1">
                <a:spLocks noChangeArrowheads="1"/>
              </p:cNvSpPr>
              <p:nvPr/>
            </p:nvSpPr>
            <p:spPr bwMode="auto">
              <a:xfrm>
                <a:off x="3517" y="2144"/>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32</a:t>
                </a:r>
              </a:p>
            </p:txBody>
          </p:sp>
          <p:sp>
            <p:nvSpPr>
              <p:cNvPr id="222" name="Text Box 80"/>
              <p:cNvSpPr txBox="1">
                <a:spLocks noChangeArrowheads="1"/>
              </p:cNvSpPr>
              <p:nvPr/>
            </p:nvSpPr>
            <p:spPr bwMode="auto">
              <a:xfrm>
                <a:off x="3517" y="2305"/>
                <a:ext cx="28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31</a:t>
                </a:r>
              </a:p>
            </p:txBody>
          </p:sp>
          <p:sp>
            <p:nvSpPr>
              <p:cNvPr id="223" name="Text Box 81"/>
              <p:cNvSpPr txBox="1">
                <a:spLocks noChangeArrowheads="1"/>
              </p:cNvSpPr>
              <p:nvPr/>
            </p:nvSpPr>
            <p:spPr bwMode="auto">
              <a:xfrm>
                <a:off x="3517" y="2468"/>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30</a:t>
                </a:r>
              </a:p>
            </p:txBody>
          </p:sp>
          <p:sp>
            <p:nvSpPr>
              <p:cNvPr id="224" name="Text Box 82"/>
              <p:cNvSpPr txBox="1">
                <a:spLocks noChangeArrowheads="1"/>
              </p:cNvSpPr>
              <p:nvPr/>
            </p:nvSpPr>
            <p:spPr bwMode="auto">
              <a:xfrm>
                <a:off x="3517" y="2632"/>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29</a:t>
                </a:r>
              </a:p>
            </p:txBody>
          </p:sp>
          <p:sp>
            <p:nvSpPr>
              <p:cNvPr id="225" name="Text Box 83"/>
              <p:cNvSpPr txBox="1">
                <a:spLocks noChangeArrowheads="1"/>
              </p:cNvSpPr>
              <p:nvPr/>
            </p:nvSpPr>
            <p:spPr bwMode="auto">
              <a:xfrm>
                <a:off x="3517" y="2791"/>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28</a:t>
                </a:r>
              </a:p>
            </p:txBody>
          </p:sp>
          <p:sp>
            <p:nvSpPr>
              <p:cNvPr id="226" name="Text Box 84"/>
              <p:cNvSpPr txBox="1">
                <a:spLocks noChangeArrowheads="1"/>
              </p:cNvSpPr>
              <p:nvPr/>
            </p:nvSpPr>
            <p:spPr bwMode="auto">
              <a:xfrm>
                <a:off x="3517" y="2958"/>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27</a:t>
                </a:r>
              </a:p>
            </p:txBody>
          </p:sp>
          <p:sp>
            <p:nvSpPr>
              <p:cNvPr id="227" name="Text Box 85"/>
              <p:cNvSpPr txBox="1">
                <a:spLocks noChangeArrowheads="1"/>
              </p:cNvSpPr>
              <p:nvPr/>
            </p:nvSpPr>
            <p:spPr bwMode="auto">
              <a:xfrm>
                <a:off x="3517" y="3121"/>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26</a:t>
                </a:r>
              </a:p>
            </p:txBody>
          </p:sp>
          <p:sp>
            <p:nvSpPr>
              <p:cNvPr id="228" name="Text Box 86"/>
              <p:cNvSpPr txBox="1">
                <a:spLocks noChangeArrowheads="1"/>
              </p:cNvSpPr>
              <p:nvPr/>
            </p:nvSpPr>
            <p:spPr bwMode="auto">
              <a:xfrm>
                <a:off x="3517" y="3284"/>
                <a:ext cx="26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25</a:t>
                </a:r>
              </a:p>
            </p:txBody>
          </p:sp>
          <p:sp>
            <p:nvSpPr>
              <p:cNvPr id="229" name="Text Box 87"/>
              <p:cNvSpPr txBox="1">
                <a:spLocks noChangeArrowheads="1"/>
              </p:cNvSpPr>
              <p:nvPr/>
            </p:nvSpPr>
            <p:spPr bwMode="auto">
              <a:xfrm>
                <a:off x="3517" y="3448"/>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24</a:t>
                </a:r>
              </a:p>
            </p:txBody>
          </p:sp>
          <p:sp>
            <p:nvSpPr>
              <p:cNvPr id="230" name="Text Box 88"/>
              <p:cNvSpPr txBox="1">
                <a:spLocks noChangeArrowheads="1"/>
              </p:cNvSpPr>
              <p:nvPr/>
            </p:nvSpPr>
            <p:spPr bwMode="auto">
              <a:xfrm>
                <a:off x="3517" y="3611"/>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23</a:t>
                </a:r>
              </a:p>
            </p:txBody>
          </p:sp>
          <p:sp>
            <p:nvSpPr>
              <p:cNvPr id="231" name="Text Box 89"/>
              <p:cNvSpPr txBox="1">
                <a:spLocks noChangeArrowheads="1"/>
              </p:cNvSpPr>
              <p:nvPr/>
            </p:nvSpPr>
            <p:spPr bwMode="auto">
              <a:xfrm>
                <a:off x="3517" y="3775"/>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22</a:t>
                </a:r>
              </a:p>
            </p:txBody>
          </p:sp>
          <p:sp>
            <p:nvSpPr>
              <p:cNvPr id="232" name="Text Box 90"/>
              <p:cNvSpPr txBox="1">
                <a:spLocks noChangeArrowheads="1"/>
              </p:cNvSpPr>
              <p:nvPr/>
            </p:nvSpPr>
            <p:spPr bwMode="auto">
              <a:xfrm>
                <a:off x="3517" y="3934"/>
                <a:ext cx="26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21</a:t>
                </a:r>
              </a:p>
            </p:txBody>
          </p:sp>
          <p:sp>
            <p:nvSpPr>
              <p:cNvPr id="233" name="Text Box 91"/>
              <p:cNvSpPr txBox="1">
                <a:spLocks noChangeArrowheads="1"/>
              </p:cNvSpPr>
              <p:nvPr/>
            </p:nvSpPr>
            <p:spPr bwMode="auto">
              <a:xfrm>
                <a:off x="1495" y="836"/>
                <a:ext cx="41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P1.0</a:t>
                </a:r>
              </a:p>
            </p:txBody>
          </p:sp>
          <p:sp>
            <p:nvSpPr>
              <p:cNvPr id="234" name="Text Box 92"/>
              <p:cNvSpPr txBox="1">
                <a:spLocks noChangeArrowheads="1"/>
              </p:cNvSpPr>
              <p:nvPr/>
            </p:nvSpPr>
            <p:spPr bwMode="auto">
              <a:xfrm>
                <a:off x="1196" y="999"/>
                <a:ext cx="71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P1.1</a:t>
                </a:r>
              </a:p>
            </p:txBody>
          </p:sp>
          <p:sp>
            <p:nvSpPr>
              <p:cNvPr id="235" name="Text Box 93"/>
              <p:cNvSpPr txBox="1">
                <a:spLocks noChangeArrowheads="1"/>
              </p:cNvSpPr>
              <p:nvPr/>
            </p:nvSpPr>
            <p:spPr bwMode="auto">
              <a:xfrm>
                <a:off x="1332" y="1158"/>
                <a:ext cx="57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P1.2</a:t>
                </a:r>
              </a:p>
            </p:txBody>
          </p:sp>
          <p:sp>
            <p:nvSpPr>
              <p:cNvPr id="236" name="Text Box 94"/>
              <p:cNvSpPr txBox="1">
                <a:spLocks noChangeArrowheads="1"/>
              </p:cNvSpPr>
              <p:nvPr/>
            </p:nvSpPr>
            <p:spPr bwMode="auto">
              <a:xfrm>
                <a:off x="1332" y="1326"/>
                <a:ext cx="57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P1.3</a:t>
                </a:r>
              </a:p>
            </p:txBody>
          </p:sp>
          <p:sp>
            <p:nvSpPr>
              <p:cNvPr id="237" name="Text Box 95"/>
              <p:cNvSpPr txBox="1">
                <a:spLocks noChangeArrowheads="1"/>
              </p:cNvSpPr>
              <p:nvPr/>
            </p:nvSpPr>
            <p:spPr bwMode="auto">
              <a:xfrm>
                <a:off x="1287" y="1484"/>
                <a:ext cx="62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P1.4</a:t>
                </a:r>
              </a:p>
            </p:txBody>
          </p:sp>
          <p:sp>
            <p:nvSpPr>
              <p:cNvPr id="238" name="Text Box 96"/>
              <p:cNvSpPr txBox="1">
                <a:spLocks noChangeArrowheads="1"/>
              </p:cNvSpPr>
              <p:nvPr/>
            </p:nvSpPr>
            <p:spPr bwMode="auto">
              <a:xfrm>
                <a:off x="1379" y="1650"/>
                <a:ext cx="53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P1.5</a:t>
                </a:r>
              </a:p>
            </p:txBody>
          </p:sp>
          <p:sp>
            <p:nvSpPr>
              <p:cNvPr id="239" name="Text Box 97"/>
              <p:cNvSpPr txBox="1">
                <a:spLocks noChangeArrowheads="1"/>
              </p:cNvSpPr>
              <p:nvPr/>
            </p:nvSpPr>
            <p:spPr bwMode="auto">
              <a:xfrm>
                <a:off x="1242" y="1815"/>
                <a:ext cx="66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P1.6</a:t>
                </a:r>
              </a:p>
            </p:txBody>
          </p:sp>
          <p:sp>
            <p:nvSpPr>
              <p:cNvPr id="240" name="Text Box 98"/>
              <p:cNvSpPr txBox="1">
                <a:spLocks noChangeArrowheads="1"/>
              </p:cNvSpPr>
              <p:nvPr/>
            </p:nvSpPr>
            <p:spPr bwMode="auto">
              <a:xfrm>
                <a:off x="1287" y="1977"/>
                <a:ext cx="62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P1.7</a:t>
                </a:r>
              </a:p>
            </p:txBody>
          </p:sp>
          <p:sp>
            <p:nvSpPr>
              <p:cNvPr id="241" name="Text Box 99"/>
              <p:cNvSpPr txBox="1">
                <a:spLocks noChangeArrowheads="1"/>
              </p:cNvSpPr>
              <p:nvPr/>
            </p:nvSpPr>
            <p:spPr bwMode="auto">
              <a:xfrm>
                <a:off x="1287" y="2142"/>
                <a:ext cx="62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RST</a:t>
                </a:r>
              </a:p>
            </p:txBody>
          </p:sp>
          <p:sp>
            <p:nvSpPr>
              <p:cNvPr id="242" name="Text Box 100"/>
              <p:cNvSpPr txBox="1">
                <a:spLocks noChangeArrowheads="1"/>
              </p:cNvSpPr>
              <p:nvPr/>
            </p:nvSpPr>
            <p:spPr bwMode="auto">
              <a:xfrm>
                <a:off x="945" y="2296"/>
                <a:ext cx="95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(RXD)P3.0</a:t>
                </a:r>
              </a:p>
            </p:txBody>
          </p:sp>
          <p:sp>
            <p:nvSpPr>
              <p:cNvPr id="243" name="Text Box 101"/>
              <p:cNvSpPr txBox="1">
                <a:spLocks noChangeArrowheads="1"/>
              </p:cNvSpPr>
              <p:nvPr/>
            </p:nvSpPr>
            <p:spPr bwMode="auto">
              <a:xfrm>
                <a:off x="945" y="2459"/>
                <a:ext cx="95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(TXD)P3.1</a:t>
                </a:r>
              </a:p>
            </p:txBody>
          </p:sp>
          <p:sp>
            <p:nvSpPr>
              <p:cNvPr id="244" name="Text Box 102"/>
              <p:cNvSpPr txBox="1">
                <a:spLocks noChangeArrowheads="1"/>
              </p:cNvSpPr>
              <p:nvPr/>
            </p:nvSpPr>
            <p:spPr bwMode="auto">
              <a:xfrm>
                <a:off x="1082" y="2948"/>
                <a:ext cx="8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(T0)P3.4</a:t>
                </a:r>
              </a:p>
            </p:txBody>
          </p:sp>
          <p:sp>
            <p:nvSpPr>
              <p:cNvPr id="245" name="Text Box 103"/>
              <p:cNvSpPr txBox="1">
                <a:spLocks noChangeArrowheads="1"/>
              </p:cNvSpPr>
              <p:nvPr/>
            </p:nvSpPr>
            <p:spPr bwMode="auto">
              <a:xfrm>
                <a:off x="1082" y="3111"/>
                <a:ext cx="8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(T1)P3.5</a:t>
                </a:r>
              </a:p>
            </p:txBody>
          </p:sp>
          <p:sp>
            <p:nvSpPr>
              <p:cNvPr id="246" name="Text Box 104"/>
              <p:cNvSpPr txBox="1">
                <a:spLocks noChangeArrowheads="1"/>
              </p:cNvSpPr>
              <p:nvPr/>
            </p:nvSpPr>
            <p:spPr bwMode="auto">
              <a:xfrm>
                <a:off x="1172" y="3611"/>
                <a:ext cx="72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XTAL2</a:t>
                </a:r>
              </a:p>
            </p:txBody>
          </p:sp>
          <p:sp>
            <p:nvSpPr>
              <p:cNvPr id="247" name="Text Box 105"/>
              <p:cNvSpPr txBox="1">
                <a:spLocks noChangeArrowheads="1"/>
              </p:cNvSpPr>
              <p:nvPr/>
            </p:nvSpPr>
            <p:spPr bwMode="auto">
              <a:xfrm>
                <a:off x="1308" y="3775"/>
                <a:ext cx="59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XTAL1</a:t>
                </a:r>
              </a:p>
            </p:txBody>
          </p:sp>
          <p:sp>
            <p:nvSpPr>
              <p:cNvPr id="248" name="Text Box 106"/>
              <p:cNvSpPr txBox="1">
                <a:spLocks noChangeArrowheads="1"/>
              </p:cNvSpPr>
              <p:nvPr/>
            </p:nvSpPr>
            <p:spPr bwMode="auto">
              <a:xfrm>
                <a:off x="1172" y="3934"/>
                <a:ext cx="72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GND</a:t>
                </a:r>
              </a:p>
            </p:txBody>
          </p:sp>
          <p:grpSp>
            <p:nvGrpSpPr>
              <p:cNvPr id="249" name="Group 107"/>
              <p:cNvGrpSpPr>
                <a:grpSpLocks/>
              </p:cNvGrpSpPr>
              <p:nvPr/>
            </p:nvGrpSpPr>
            <p:grpSpPr bwMode="auto">
              <a:xfrm>
                <a:off x="991" y="2621"/>
                <a:ext cx="907" cy="241"/>
                <a:chOff x="930" y="2631"/>
                <a:chExt cx="907" cy="241"/>
              </a:xfrm>
            </p:grpSpPr>
            <p:sp>
              <p:nvSpPr>
                <p:cNvPr id="286" name="Text Box 108"/>
                <p:cNvSpPr txBox="1">
                  <a:spLocks noChangeArrowheads="1"/>
                </p:cNvSpPr>
                <p:nvPr/>
              </p:nvSpPr>
              <p:spPr bwMode="auto">
                <a:xfrm>
                  <a:off x="930" y="2631"/>
                  <a:ext cx="90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(INT0)P3.2</a:t>
                  </a:r>
                </a:p>
              </p:txBody>
            </p:sp>
            <p:sp>
              <p:nvSpPr>
                <p:cNvPr id="287" name="Line 109"/>
                <p:cNvSpPr>
                  <a:spLocks noChangeShapeType="1"/>
                </p:cNvSpPr>
                <p:nvPr/>
              </p:nvSpPr>
              <p:spPr bwMode="auto">
                <a:xfrm>
                  <a:off x="1247" y="2668"/>
                  <a:ext cx="2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 name="Group 110"/>
              <p:cNvGrpSpPr>
                <a:grpSpLocks/>
              </p:cNvGrpSpPr>
              <p:nvPr/>
            </p:nvGrpSpPr>
            <p:grpSpPr bwMode="auto">
              <a:xfrm>
                <a:off x="945" y="2792"/>
                <a:ext cx="953" cy="243"/>
                <a:chOff x="884" y="2792"/>
                <a:chExt cx="953" cy="243"/>
              </a:xfrm>
            </p:grpSpPr>
            <p:sp>
              <p:nvSpPr>
                <p:cNvPr id="284" name="Text Box 111"/>
                <p:cNvSpPr txBox="1">
                  <a:spLocks noChangeArrowheads="1"/>
                </p:cNvSpPr>
                <p:nvPr/>
              </p:nvSpPr>
              <p:spPr bwMode="auto">
                <a:xfrm>
                  <a:off x="884" y="2792"/>
                  <a:ext cx="95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(INT1)P3.3</a:t>
                  </a:r>
                </a:p>
              </p:txBody>
            </p:sp>
            <p:sp>
              <p:nvSpPr>
                <p:cNvPr id="285" name="Line 112"/>
                <p:cNvSpPr>
                  <a:spLocks noChangeShapeType="1"/>
                </p:cNvSpPr>
                <p:nvPr/>
              </p:nvSpPr>
              <p:spPr bwMode="auto">
                <a:xfrm>
                  <a:off x="1241" y="2822"/>
                  <a:ext cx="2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1" name="Group 113"/>
              <p:cNvGrpSpPr>
                <a:grpSpLocks/>
              </p:cNvGrpSpPr>
              <p:nvPr/>
            </p:nvGrpSpPr>
            <p:grpSpPr bwMode="auto">
              <a:xfrm>
                <a:off x="1172" y="3448"/>
                <a:ext cx="726" cy="243"/>
                <a:chOff x="1111" y="3448"/>
                <a:chExt cx="726" cy="243"/>
              </a:xfrm>
            </p:grpSpPr>
            <p:sp>
              <p:nvSpPr>
                <p:cNvPr id="282" name="Text Box 114"/>
                <p:cNvSpPr txBox="1">
                  <a:spLocks noChangeArrowheads="1"/>
                </p:cNvSpPr>
                <p:nvPr/>
              </p:nvSpPr>
              <p:spPr bwMode="auto">
                <a:xfrm>
                  <a:off x="1111" y="3448"/>
                  <a:ext cx="72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(RD)P3.7</a:t>
                  </a:r>
                </a:p>
              </p:txBody>
            </p:sp>
            <p:sp>
              <p:nvSpPr>
                <p:cNvPr id="283" name="Line 115"/>
                <p:cNvSpPr>
                  <a:spLocks noChangeShapeType="1"/>
                </p:cNvSpPr>
                <p:nvPr/>
              </p:nvSpPr>
              <p:spPr bwMode="auto">
                <a:xfrm>
                  <a:off x="1318" y="3487"/>
                  <a:ext cx="15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2" name="Group 116"/>
              <p:cNvGrpSpPr>
                <a:grpSpLocks/>
              </p:cNvGrpSpPr>
              <p:nvPr/>
            </p:nvGrpSpPr>
            <p:grpSpPr bwMode="auto">
              <a:xfrm>
                <a:off x="1127" y="3284"/>
                <a:ext cx="771" cy="241"/>
                <a:chOff x="1066" y="3284"/>
                <a:chExt cx="771" cy="241"/>
              </a:xfrm>
            </p:grpSpPr>
            <p:sp>
              <p:nvSpPr>
                <p:cNvPr id="280" name="Text Box 117"/>
                <p:cNvSpPr txBox="1">
                  <a:spLocks noChangeArrowheads="1"/>
                </p:cNvSpPr>
                <p:nvPr/>
              </p:nvSpPr>
              <p:spPr bwMode="auto">
                <a:xfrm>
                  <a:off x="1066" y="3284"/>
                  <a:ext cx="77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(WR)P3.6</a:t>
                  </a:r>
                </a:p>
              </p:txBody>
            </p:sp>
            <p:sp>
              <p:nvSpPr>
                <p:cNvPr id="281" name="Line 118"/>
                <p:cNvSpPr>
                  <a:spLocks noChangeShapeType="1"/>
                </p:cNvSpPr>
                <p:nvPr/>
              </p:nvSpPr>
              <p:spPr bwMode="auto">
                <a:xfrm>
                  <a:off x="1295" y="3318"/>
                  <a:ext cx="18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3" name="Text Box 119"/>
              <p:cNvSpPr txBox="1">
                <a:spLocks noChangeArrowheads="1"/>
              </p:cNvSpPr>
              <p:nvPr/>
            </p:nvSpPr>
            <p:spPr bwMode="auto">
              <a:xfrm>
                <a:off x="3987" y="834"/>
                <a:ext cx="57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Vcc</a:t>
                </a:r>
              </a:p>
            </p:txBody>
          </p:sp>
          <p:sp>
            <p:nvSpPr>
              <p:cNvPr id="254" name="Text Box 120"/>
              <p:cNvSpPr txBox="1">
                <a:spLocks noChangeArrowheads="1"/>
              </p:cNvSpPr>
              <p:nvPr/>
            </p:nvSpPr>
            <p:spPr bwMode="auto">
              <a:xfrm>
                <a:off x="3986" y="996"/>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P0.0(AD0)</a:t>
                </a:r>
              </a:p>
            </p:txBody>
          </p:sp>
          <p:sp>
            <p:nvSpPr>
              <p:cNvPr id="255" name="Text Box 121"/>
              <p:cNvSpPr txBox="1">
                <a:spLocks noChangeArrowheads="1"/>
              </p:cNvSpPr>
              <p:nvPr/>
            </p:nvSpPr>
            <p:spPr bwMode="auto">
              <a:xfrm>
                <a:off x="3986" y="1155"/>
                <a:ext cx="79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P0.1(AD1)</a:t>
                </a:r>
              </a:p>
            </p:txBody>
          </p:sp>
          <p:sp>
            <p:nvSpPr>
              <p:cNvPr id="256" name="Text Box 122"/>
              <p:cNvSpPr txBox="1">
                <a:spLocks noChangeArrowheads="1"/>
              </p:cNvSpPr>
              <p:nvPr/>
            </p:nvSpPr>
            <p:spPr bwMode="auto">
              <a:xfrm>
                <a:off x="3986" y="1323"/>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P0.2(AD2)</a:t>
                </a:r>
              </a:p>
            </p:txBody>
          </p:sp>
          <p:sp>
            <p:nvSpPr>
              <p:cNvPr id="257" name="Text Box 123"/>
              <p:cNvSpPr txBox="1">
                <a:spLocks noChangeArrowheads="1"/>
              </p:cNvSpPr>
              <p:nvPr/>
            </p:nvSpPr>
            <p:spPr bwMode="auto">
              <a:xfrm>
                <a:off x="3986" y="1481"/>
                <a:ext cx="70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P0.3(AD3)</a:t>
                </a:r>
              </a:p>
            </p:txBody>
          </p:sp>
          <p:sp>
            <p:nvSpPr>
              <p:cNvPr id="258" name="Text Box 124"/>
              <p:cNvSpPr txBox="1">
                <a:spLocks noChangeArrowheads="1"/>
              </p:cNvSpPr>
              <p:nvPr/>
            </p:nvSpPr>
            <p:spPr bwMode="auto">
              <a:xfrm>
                <a:off x="3986" y="1647"/>
                <a:ext cx="70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P0.4(AD4)</a:t>
                </a:r>
              </a:p>
            </p:txBody>
          </p:sp>
          <p:sp>
            <p:nvSpPr>
              <p:cNvPr id="259" name="Text Box 125"/>
              <p:cNvSpPr txBox="1">
                <a:spLocks noChangeArrowheads="1"/>
              </p:cNvSpPr>
              <p:nvPr/>
            </p:nvSpPr>
            <p:spPr bwMode="auto">
              <a:xfrm>
                <a:off x="3986" y="1812"/>
                <a:ext cx="75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P0.5(AD5)</a:t>
                </a:r>
              </a:p>
            </p:txBody>
          </p:sp>
          <p:sp>
            <p:nvSpPr>
              <p:cNvPr id="260" name="Text Box 126"/>
              <p:cNvSpPr txBox="1">
                <a:spLocks noChangeArrowheads="1"/>
              </p:cNvSpPr>
              <p:nvPr/>
            </p:nvSpPr>
            <p:spPr bwMode="auto">
              <a:xfrm>
                <a:off x="3986" y="1974"/>
                <a:ext cx="79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P0.6(AD6)</a:t>
                </a:r>
              </a:p>
            </p:txBody>
          </p:sp>
          <p:sp>
            <p:nvSpPr>
              <p:cNvPr id="261" name="Text Box 127"/>
              <p:cNvSpPr txBox="1">
                <a:spLocks noChangeArrowheads="1"/>
              </p:cNvSpPr>
              <p:nvPr/>
            </p:nvSpPr>
            <p:spPr bwMode="auto">
              <a:xfrm>
                <a:off x="3986" y="2139"/>
                <a:ext cx="70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P0.7(AD7)</a:t>
                </a:r>
              </a:p>
            </p:txBody>
          </p:sp>
          <p:grpSp>
            <p:nvGrpSpPr>
              <p:cNvPr id="262" name="Group 128"/>
              <p:cNvGrpSpPr>
                <a:grpSpLocks/>
              </p:cNvGrpSpPr>
              <p:nvPr/>
            </p:nvGrpSpPr>
            <p:grpSpPr bwMode="auto">
              <a:xfrm>
                <a:off x="3986" y="2312"/>
                <a:ext cx="753" cy="241"/>
                <a:chOff x="3901" y="2302"/>
                <a:chExt cx="753" cy="241"/>
              </a:xfrm>
            </p:grpSpPr>
            <p:sp>
              <p:nvSpPr>
                <p:cNvPr id="278" name="Line 129"/>
                <p:cNvSpPr>
                  <a:spLocks noChangeShapeType="1"/>
                </p:cNvSpPr>
                <p:nvPr/>
              </p:nvSpPr>
              <p:spPr bwMode="auto">
                <a:xfrm>
                  <a:off x="3960" y="2335"/>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Text Box 130"/>
                <p:cNvSpPr txBox="1">
                  <a:spLocks noChangeArrowheads="1"/>
                </p:cNvSpPr>
                <p:nvPr/>
              </p:nvSpPr>
              <p:spPr bwMode="auto">
                <a:xfrm>
                  <a:off x="3901" y="2302"/>
                  <a:ext cx="75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EA/VPP</a:t>
                  </a:r>
                </a:p>
              </p:txBody>
            </p:sp>
          </p:grpSp>
          <p:grpSp>
            <p:nvGrpSpPr>
              <p:cNvPr id="263" name="Group 131"/>
              <p:cNvGrpSpPr>
                <a:grpSpLocks/>
              </p:cNvGrpSpPr>
              <p:nvPr/>
            </p:nvGrpSpPr>
            <p:grpSpPr bwMode="auto">
              <a:xfrm>
                <a:off x="3986" y="2465"/>
                <a:ext cx="844" cy="243"/>
                <a:chOff x="3901" y="2465"/>
                <a:chExt cx="844" cy="243"/>
              </a:xfrm>
            </p:grpSpPr>
            <p:sp>
              <p:nvSpPr>
                <p:cNvPr id="276" name="Line 132"/>
                <p:cNvSpPr>
                  <a:spLocks noChangeShapeType="1"/>
                </p:cNvSpPr>
                <p:nvPr/>
              </p:nvSpPr>
              <p:spPr bwMode="auto">
                <a:xfrm>
                  <a:off x="4221" y="2500"/>
                  <a:ext cx="32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Text Box 133"/>
                <p:cNvSpPr txBox="1">
                  <a:spLocks noChangeArrowheads="1"/>
                </p:cNvSpPr>
                <p:nvPr/>
              </p:nvSpPr>
              <p:spPr bwMode="auto">
                <a:xfrm>
                  <a:off x="3901" y="2465"/>
                  <a:ext cx="84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ALE/PROG</a:t>
                  </a:r>
                </a:p>
              </p:txBody>
            </p:sp>
          </p:grpSp>
          <p:grpSp>
            <p:nvGrpSpPr>
              <p:cNvPr id="264" name="Group 134"/>
              <p:cNvGrpSpPr>
                <a:grpSpLocks/>
              </p:cNvGrpSpPr>
              <p:nvPr/>
            </p:nvGrpSpPr>
            <p:grpSpPr bwMode="auto">
              <a:xfrm>
                <a:off x="3986" y="2648"/>
                <a:ext cx="798" cy="241"/>
                <a:chOff x="3901" y="2628"/>
                <a:chExt cx="798" cy="241"/>
              </a:xfrm>
            </p:grpSpPr>
            <p:sp>
              <p:nvSpPr>
                <p:cNvPr id="274" name="Line 135"/>
                <p:cNvSpPr>
                  <a:spLocks noChangeShapeType="1"/>
                </p:cNvSpPr>
                <p:nvPr/>
              </p:nvSpPr>
              <p:spPr bwMode="auto">
                <a:xfrm>
                  <a:off x="3969" y="2659"/>
                  <a:ext cx="29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Text Box 136"/>
                <p:cNvSpPr txBox="1">
                  <a:spLocks noChangeArrowheads="1"/>
                </p:cNvSpPr>
                <p:nvPr/>
              </p:nvSpPr>
              <p:spPr bwMode="auto">
                <a:xfrm>
                  <a:off x="3901" y="2628"/>
                  <a:ext cx="79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PSEN</a:t>
                  </a:r>
                </a:p>
              </p:txBody>
            </p:sp>
          </p:grpSp>
          <p:sp>
            <p:nvSpPr>
              <p:cNvPr id="265" name="Text Box 137"/>
              <p:cNvSpPr txBox="1">
                <a:spLocks noChangeArrowheads="1"/>
              </p:cNvSpPr>
              <p:nvPr/>
            </p:nvSpPr>
            <p:spPr bwMode="auto">
              <a:xfrm>
                <a:off x="3986" y="2789"/>
                <a:ext cx="79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P2.7(A15)</a:t>
                </a:r>
              </a:p>
            </p:txBody>
          </p:sp>
          <p:sp>
            <p:nvSpPr>
              <p:cNvPr id="266" name="Text Box 138"/>
              <p:cNvSpPr txBox="1">
                <a:spLocks noChangeArrowheads="1"/>
              </p:cNvSpPr>
              <p:nvPr/>
            </p:nvSpPr>
            <p:spPr bwMode="auto">
              <a:xfrm>
                <a:off x="3986" y="2955"/>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P2.6(A14)</a:t>
                </a:r>
              </a:p>
            </p:txBody>
          </p:sp>
          <p:sp>
            <p:nvSpPr>
              <p:cNvPr id="267" name="Text Box 139"/>
              <p:cNvSpPr txBox="1">
                <a:spLocks noChangeArrowheads="1"/>
              </p:cNvSpPr>
              <p:nvPr/>
            </p:nvSpPr>
            <p:spPr bwMode="auto">
              <a:xfrm>
                <a:off x="3986" y="3118"/>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P2.5(A13)</a:t>
                </a:r>
              </a:p>
            </p:txBody>
          </p:sp>
          <p:sp>
            <p:nvSpPr>
              <p:cNvPr id="268" name="Text Box 140"/>
              <p:cNvSpPr txBox="1">
                <a:spLocks noChangeArrowheads="1"/>
              </p:cNvSpPr>
              <p:nvPr/>
            </p:nvSpPr>
            <p:spPr bwMode="auto">
              <a:xfrm>
                <a:off x="3986" y="3281"/>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P2.4(A12)</a:t>
                </a:r>
              </a:p>
            </p:txBody>
          </p:sp>
          <p:sp>
            <p:nvSpPr>
              <p:cNvPr id="269" name="Text Box 141"/>
              <p:cNvSpPr txBox="1">
                <a:spLocks noChangeArrowheads="1"/>
              </p:cNvSpPr>
              <p:nvPr/>
            </p:nvSpPr>
            <p:spPr bwMode="auto">
              <a:xfrm>
                <a:off x="3986" y="3445"/>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P2.3(A11)</a:t>
                </a:r>
              </a:p>
            </p:txBody>
          </p:sp>
          <p:sp>
            <p:nvSpPr>
              <p:cNvPr id="270" name="Text Box 142"/>
              <p:cNvSpPr txBox="1">
                <a:spLocks noChangeArrowheads="1"/>
              </p:cNvSpPr>
              <p:nvPr/>
            </p:nvSpPr>
            <p:spPr bwMode="auto">
              <a:xfrm>
                <a:off x="3986" y="3609"/>
                <a:ext cx="70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P2.2(A10)</a:t>
                </a:r>
              </a:p>
            </p:txBody>
          </p:sp>
          <p:sp>
            <p:nvSpPr>
              <p:cNvPr id="271" name="Text Box 143"/>
              <p:cNvSpPr txBox="1">
                <a:spLocks noChangeArrowheads="1"/>
              </p:cNvSpPr>
              <p:nvPr/>
            </p:nvSpPr>
            <p:spPr bwMode="auto">
              <a:xfrm>
                <a:off x="3986" y="3771"/>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P2.1(A9)</a:t>
                </a:r>
              </a:p>
            </p:txBody>
          </p:sp>
          <p:sp>
            <p:nvSpPr>
              <p:cNvPr id="272" name="Text Box 144"/>
              <p:cNvSpPr txBox="1">
                <a:spLocks noChangeArrowheads="1"/>
              </p:cNvSpPr>
              <p:nvPr/>
            </p:nvSpPr>
            <p:spPr bwMode="auto">
              <a:xfrm>
                <a:off x="3986" y="3932"/>
                <a:ext cx="6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kumimoji="1" lang="en-US" altLang="zh-TW" sz="1500">
                    <a:latin typeface="Arial" panose="020B0604020202020204" pitchFamily="34" charset="0"/>
                    <a:ea typeface="PMingLiU" pitchFamily="18" charset="-120"/>
                    <a:cs typeface="Arial" panose="020B0604020202020204" pitchFamily="34" charset="0"/>
                  </a:rPr>
                  <a:t>P2.0(A8)</a:t>
                </a:r>
              </a:p>
            </p:txBody>
          </p:sp>
          <p:sp>
            <p:nvSpPr>
              <p:cNvPr id="273" name="Text Box 145"/>
              <p:cNvSpPr txBox="1">
                <a:spLocks noChangeArrowheads="1"/>
              </p:cNvSpPr>
              <p:nvPr/>
            </p:nvSpPr>
            <p:spPr bwMode="auto">
              <a:xfrm>
                <a:off x="2567" y="2371"/>
                <a:ext cx="72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60000"/>
                  </a:lnSpc>
                  <a:spcBef>
                    <a:spcPct val="50000"/>
                  </a:spcBef>
                </a:pPr>
                <a:r>
                  <a:rPr kumimoji="1" lang="en-US" altLang="zh-TW" sz="2400" dirty="0">
                    <a:latin typeface="Arial" panose="020B0604020202020204" pitchFamily="34" charset="0"/>
                    <a:ea typeface="PMingLiU" pitchFamily="18" charset="-120"/>
                    <a:cs typeface="Arial" panose="020B0604020202020204" pitchFamily="34" charset="0"/>
                  </a:rPr>
                  <a:t> 8051</a:t>
                </a:r>
              </a:p>
            </p:txBody>
          </p:sp>
        </p:grpSp>
        <p:sp>
          <p:nvSpPr>
            <p:cNvPr id="147" name="AutoShape 162"/>
            <p:cNvSpPr>
              <a:spLocks noChangeArrowheads="1"/>
            </p:cNvSpPr>
            <p:nvPr/>
          </p:nvSpPr>
          <p:spPr bwMode="auto">
            <a:xfrm rot="5400000">
              <a:off x="5915820" y="1089820"/>
              <a:ext cx="360363" cy="574675"/>
            </a:xfrm>
            <a:prstGeom prst="flowChartDelay">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grpSp>
    </p:spTree>
    <p:extLst>
      <p:ext uri="{BB962C8B-B14F-4D97-AF65-F5344CB8AC3E}">
        <p14:creationId xmlns:p14="http://schemas.microsoft.com/office/powerpoint/2010/main" val="197329308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latin typeface="Times New Roman" panose="02020603050405020304" pitchFamily="18" charset="0"/>
                <a:ea typeface="PMingLiU" pitchFamily="18" charset="-120"/>
                <a:cs typeface="Times New Roman" panose="02020603050405020304" pitchFamily="18" charset="0"/>
              </a:rPr>
              <a:t>Pins of 8051</a:t>
            </a:r>
            <a:endParaRPr lang="en-US" dirty="0"/>
          </a:p>
        </p:txBody>
      </p:sp>
      <p:sp>
        <p:nvSpPr>
          <p:cNvPr id="3" name="Content Placeholder 2"/>
          <p:cNvSpPr>
            <a:spLocks noGrp="1"/>
          </p:cNvSpPr>
          <p:nvPr>
            <p:ph idx="1"/>
          </p:nvPr>
        </p:nvSpPr>
        <p:spPr/>
        <p:txBody>
          <a:bodyPr>
            <a:normAutofit lnSpcReduction="10000"/>
          </a:bodyPr>
          <a:lstStyle/>
          <a:p>
            <a:r>
              <a:rPr lang="en-US" altLang="zh-TW" dirty="0" err="1" smtClean="0">
                <a:latin typeface="Arial" panose="020B0604020202020204" pitchFamily="34" charset="0"/>
                <a:ea typeface="PMingLiU" pitchFamily="18" charset="-120"/>
                <a:cs typeface="Arial" panose="020B0604020202020204" pitchFamily="34" charset="0"/>
              </a:rPr>
              <a:t>Vcc</a:t>
            </a:r>
            <a:r>
              <a:rPr lang="zh-TW" altLang="en-US" dirty="0" smtClean="0">
                <a:latin typeface="Arial" panose="020B0604020202020204" pitchFamily="34" charset="0"/>
                <a:ea typeface="PMingLiU" pitchFamily="18" charset="-120"/>
                <a:cs typeface="Arial" panose="020B0604020202020204" pitchFamily="34" charset="0"/>
              </a:rPr>
              <a:t>（</a:t>
            </a:r>
            <a:r>
              <a:rPr lang="en-US" altLang="zh-TW" dirty="0" smtClean="0">
                <a:latin typeface="Arial" panose="020B0604020202020204" pitchFamily="34" charset="0"/>
                <a:ea typeface="PMingLiU" pitchFamily="18" charset="-120"/>
                <a:cs typeface="Arial" panose="020B0604020202020204" pitchFamily="34" charset="0"/>
              </a:rPr>
              <a:t>pin 40</a:t>
            </a:r>
            <a:r>
              <a:rPr lang="zh-TW" altLang="en-US" dirty="0" smtClean="0">
                <a:latin typeface="Arial" panose="020B0604020202020204" pitchFamily="34" charset="0"/>
                <a:ea typeface="PMingLiU" pitchFamily="18" charset="-120"/>
                <a:cs typeface="Arial" panose="020B0604020202020204" pitchFamily="34" charset="0"/>
              </a:rPr>
              <a:t>）：</a:t>
            </a:r>
          </a:p>
          <a:p>
            <a:pPr lvl="1"/>
            <a:r>
              <a:rPr lang="en-US" altLang="zh-TW" sz="2800" dirty="0" err="1" smtClean="0">
                <a:latin typeface="Arial" panose="020B0604020202020204" pitchFamily="34" charset="0"/>
                <a:ea typeface="PMingLiU" pitchFamily="18" charset="-120"/>
                <a:cs typeface="Arial" panose="020B0604020202020204" pitchFamily="34" charset="0"/>
              </a:rPr>
              <a:t>Vcc</a:t>
            </a:r>
            <a:r>
              <a:rPr lang="en-US" altLang="zh-TW" sz="2800" dirty="0" smtClean="0">
                <a:latin typeface="Arial" panose="020B0604020202020204" pitchFamily="34" charset="0"/>
                <a:ea typeface="PMingLiU" pitchFamily="18" charset="-120"/>
                <a:cs typeface="Arial" panose="020B0604020202020204" pitchFamily="34" charset="0"/>
              </a:rPr>
              <a:t> provides supply voltage to the chip. </a:t>
            </a:r>
          </a:p>
          <a:p>
            <a:pPr lvl="1"/>
            <a:r>
              <a:rPr lang="en-US" altLang="zh-TW" sz="2800" dirty="0" smtClean="0">
                <a:latin typeface="Arial" panose="020B0604020202020204" pitchFamily="34" charset="0"/>
                <a:ea typeface="PMingLiU" pitchFamily="18" charset="-120"/>
                <a:cs typeface="Arial" panose="020B0604020202020204" pitchFamily="34" charset="0"/>
              </a:rPr>
              <a:t>The voltage source is +5V.</a:t>
            </a:r>
          </a:p>
          <a:p>
            <a:r>
              <a:rPr lang="en-US" altLang="zh-TW" dirty="0" smtClean="0">
                <a:latin typeface="Arial" panose="020B0604020202020204" pitchFamily="34" charset="0"/>
                <a:ea typeface="PMingLiU" pitchFamily="18" charset="-120"/>
                <a:cs typeface="Arial" panose="020B0604020202020204" pitchFamily="34" charset="0"/>
              </a:rPr>
              <a:t>GND</a:t>
            </a:r>
            <a:r>
              <a:rPr lang="zh-TW" altLang="en-US" dirty="0" smtClean="0">
                <a:latin typeface="Arial" panose="020B0604020202020204" pitchFamily="34" charset="0"/>
                <a:ea typeface="PMingLiU" pitchFamily="18" charset="-120"/>
                <a:cs typeface="Arial" panose="020B0604020202020204" pitchFamily="34" charset="0"/>
              </a:rPr>
              <a:t>（</a:t>
            </a:r>
            <a:r>
              <a:rPr lang="en-US" altLang="zh-TW" dirty="0" smtClean="0">
                <a:latin typeface="Arial" panose="020B0604020202020204" pitchFamily="34" charset="0"/>
                <a:ea typeface="PMingLiU" pitchFamily="18" charset="-120"/>
                <a:cs typeface="Arial" panose="020B0604020202020204" pitchFamily="34" charset="0"/>
              </a:rPr>
              <a:t>pin 20</a:t>
            </a:r>
            <a:r>
              <a:rPr lang="zh-TW" altLang="en-US" dirty="0" smtClean="0">
                <a:latin typeface="Arial" panose="020B0604020202020204" pitchFamily="34" charset="0"/>
                <a:ea typeface="PMingLiU" pitchFamily="18" charset="-120"/>
                <a:cs typeface="Arial" panose="020B0604020202020204" pitchFamily="34" charset="0"/>
              </a:rPr>
              <a:t>）：</a:t>
            </a:r>
            <a:r>
              <a:rPr lang="en-US" altLang="zh-TW" dirty="0" smtClean="0">
                <a:latin typeface="Arial" panose="020B0604020202020204" pitchFamily="34" charset="0"/>
                <a:ea typeface="PMingLiU" pitchFamily="18" charset="-120"/>
                <a:cs typeface="Arial" panose="020B0604020202020204" pitchFamily="34" charset="0"/>
              </a:rPr>
              <a:t>ground</a:t>
            </a:r>
          </a:p>
          <a:p>
            <a:r>
              <a:rPr lang="en-US" altLang="zh-TW" dirty="0" smtClean="0">
                <a:latin typeface="Arial" panose="020B0604020202020204" pitchFamily="34" charset="0"/>
                <a:ea typeface="PMingLiU" pitchFamily="18" charset="-120"/>
                <a:cs typeface="Arial" panose="020B0604020202020204" pitchFamily="34" charset="0"/>
              </a:rPr>
              <a:t>XTAL1 and XTAL2</a:t>
            </a:r>
            <a:r>
              <a:rPr lang="zh-TW" altLang="en-US" dirty="0" smtClean="0">
                <a:latin typeface="Arial" panose="020B0604020202020204" pitchFamily="34" charset="0"/>
                <a:ea typeface="PMingLiU" pitchFamily="18" charset="-120"/>
                <a:cs typeface="Arial" panose="020B0604020202020204" pitchFamily="34" charset="0"/>
              </a:rPr>
              <a:t>（</a:t>
            </a:r>
            <a:r>
              <a:rPr lang="en-US" altLang="zh-TW" dirty="0" smtClean="0">
                <a:latin typeface="Arial" panose="020B0604020202020204" pitchFamily="34" charset="0"/>
                <a:ea typeface="PMingLiU" pitchFamily="18" charset="-120"/>
                <a:cs typeface="Arial" panose="020B0604020202020204" pitchFamily="34" charset="0"/>
              </a:rPr>
              <a:t>pins 19,18</a:t>
            </a:r>
            <a:r>
              <a:rPr lang="zh-TW" altLang="en-US" dirty="0" smtClean="0">
                <a:latin typeface="Arial" panose="020B0604020202020204" pitchFamily="34" charset="0"/>
                <a:ea typeface="PMingLiU" pitchFamily="18" charset="-120"/>
                <a:cs typeface="Arial" panose="020B0604020202020204" pitchFamily="34" charset="0"/>
              </a:rPr>
              <a:t>）：</a:t>
            </a:r>
          </a:p>
          <a:p>
            <a:pPr lvl="1"/>
            <a:r>
              <a:rPr lang="en-US" altLang="zh-TW" sz="2800" dirty="0" smtClean="0">
                <a:latin typeface="Arial" panose="020B0604020202020204" pitchFamily="34" charset="0"/>
                <a:ea typeface="PMingLiU" pitchFamily="18" charset="-120"/>
                <a:cs typeface="Arial" panose="020B0604020202020204" pitchFamily="34" charset="0"/>
              </a:rPr>
              <a:t>These 2 pins provide external clock</a:t>
            </a:r>
            <a:r>
              <a:rPr lang="en-US" altLang="zh-TW" sz="2800" dirty="0" smtClean="0">
                <a:latin typeface="Arial" panose="020B0604020202020204" pitchFamily="34" charset="0"/>
                <a:ea typeface="PMingLiU" pitchFamily="18" charset="-120"/>
                <a:cs typeface="Arial" panose="020B0604020202020204" pitchFamily="34" charset="0"/>
              </a:rPr>
              <a:t>.[1 to 16 MHz]</a:t>
            </a:r>
            <a:endParaRPr lang="en-US" altLang="zh-TW" sz="2800" dirty="0" smtClean="0">
              <a:latin typeface="Arial" panose="020B0604020202020204" pitchFamily="34" charset="0"/>
              <a:ea typeface="PMingLiU" pitchFamily="18" charset="-120"/>
              <a:cs typeface="Arial" panose="020B0604020202020204" pitchFamily="34" charset="0"/>
            </a:endParaRPr>
          </a:p>
          <a:p>
            <a:r>
              <a:rPr lang="en-US" altLang="zh-TW" dirty="0">
                <a:latin typeface="Arial" panose="020B0604020202020204" pitchFamily="34" charset="0"/>
                <a:ea typeface="PMingLiU" pitchFamily="18" charset="-120"/>
                <a:cs typeface="Arial" panose="020B0604020202020204" pitchFamily="34" charset="0"/>
              </a:rPr>
              <a:t>RST</a:t>
            </a:r>
            <a:r>
              <a:rPr lang="zh-TW" altLang="en-US" dirty="0">
                <a:latin typeface="Arial" panose="020B0604020202020204" pitchFamily="34" charset="0"/>
                <a:ea typeface="PMingLiU" pitchFamily="18" charset="-120"/>
                <a:cs typeface="Arial" panose="020B0604020202020204" pitchFamily="34" charset="0"/>
              </a:rPr>
              <a:t>（</a:t>
            </a:r>
            <a:r>
              <a:rPr lang="en-US" altLang="zh-TW" dirty="0">
                <a:latin typeface="Arial" panose="020B0604020202020204" pitchFamily="34" charset="0"/>
                <a:ea typeface="PMingLiU" pitchFamily="18" charset="-120"/>
                <a:cs typeface="Arial" panose="020B0604020202020204" pitchFamily="34" charset="0"/>
              </a:rPr>
              <a:t>pin 9</a:t>
            </a:r>
            <a:r>
              <a:rPr lang="zh-TW" altLang="en-US" dirty="0">
                <a:latin typeface="Arial" panose="020B0604020202020204" pitchFamily="34" charset="0"/>
                <a:ea typeface="PMingLiU" pitchFamily="18" charset="-120"/>
                <a:cs typeface="Arial" panose="020B0604020202020204" pitchFamily="34" charset="0"/>
              </a:rPr>
              <a:t>）：</a:t>
            </a:r>
            <a:r>
              <a:rPr lang="en-US" altLang="zh-TW" dirty="0">
                <a:latin typeface="Arial" panose="020B0604020202020204" pitchFamily="34" charset="0"/>
                <a:ea typeface="PMingLiU" pitchFamily="18" charset="-120"/>
                <a:cs typeface="Arial" panose="020B0604020202020204" pitchFamily="34" charset="0"/>
              </a:rPr>
              <a:t>reset</a:t>
            </a:r>
          </a:p>
          <a:p>
            <a:pPr lvl="1"/>
            <a:r>
              <a:rPr lang="en-US" altLang="zh-TW" sz="2800" dirty="0">
                <a:latin typeface="Arial" panose="020B0604020202020204" pitchFamily="34" charset="0"/>
                <a:ea typeface="PMingLiU" pitchFamily="18" charset="-120"/>
                <a:cs typeface="Arial" panose="020B0604020202020204" pitchFamily="34" charset="0"/>
              </a:rPr>
              <a:t>It is an input pin and is active high</a:t>
            </a:r>
            <a:r>
              <a:rPr lang="zh-TW" altLang="en-US" sz="2800" dirty="0">
                <a:latin typeface="Arial" panose="020B0604020202020204" pitchFamily="34" charset="0"/>
                <a:ea typeface="PMingLiU" pitchFamily="18" charset="-120"/>
                <a:cs typeface="Arial" panose="020B0604020202020204" pitchFamily="34" charset="0"/>
              </a:rPr>
              <a:t>（</a:t>
            </a:r>
            <a:r>
              <a:rPr lang="en-US" altLang="zh-TW" sz="2800" dirty="0">
                <a:latin typeface="Arial" panose="020B0604020202020204" pitchFamily="34" charset="0"/>
                <a:ea typeface="PMingLiU" pitchFamily="18" charset="-120"/>
                <a:cs typeface="Arial" panose="020B0604020202020204" pitchFamily="34" charset="0"/>
              </a:rPr>
              <a:t>normally low</a:t>
            </a:r>
            <a:r>
              <a:rPr lang="zh-TW" altLang="en-US" sz="2800" dirty="0">
                <a:latin typeface="Arial" panose="020B0604020202020204" pitchFamily="34" charset="0"/>
                <a:ea typeface="PMingLiU" pitchFamily="18" charset="-120"/>
                <a:cs typeface="Arial" panose="020B0604020202020204" pitchFamily="34" charset="0"/>
              </a:rPr>
              <a:t>）</a:t>
            </a:r>
            <a:r>
              <a:rPr lang="en-US" altLang="zh-TW" sz="2800" dirty="0">
                <a:latin typeface="Arial" panose="020B0604020202020204" pitchFamily="34" charset="0"/>
                <a:ea typeface="PMingLiU" pitchFamily="18" charset="-120"/>
                <a:cs typeface="Arial" panose="020B0604020202020204" pitchFamily="34" charset="0"/>
              </a:rPr>
              <a:t>.</a:t>
            </a:r>
          </a:p>
          <a:p>
            <a:pPr lvl="2"/>
            <a:r>
              <a:rPr lang="en-US" altLang="zh-TW" sz="2800" dirty="0">
                <a:latin typeface="Arial" panose="020B0604020202020204" pitchFamily="34" charset="0"/>
                <a:ea typeface="PMingLiU" pitchFamily="18" charset="-120"/>
                <a:cs typeface="Arial" panose="020B0604020202020204" pitchFamily="34" charset="0"/>
              </a:rPr>
              <a:t>Upon applying a high pulse to RST, the microcontroller will reset and all values in registers will be lost.</a:t>
            </a:r>
          </a:p>
          <a:p>
            <a:pPr lvl="1"/>
            <a:endParaRPr lang="en-US" altLang="zh-TW" sz="2800" dirty="0" smtClean="0">
              <a:latin typeface="Arial" panose="020B0604020202020204" pitchFamily="34" charset="0"/>
              <a:ea typeface="PMingLiU" pitchFamily="18" charset="-120"/>
              <a:cs typeface="Arial" panose="020B0604020202020204" pitchFamily="34" charset="0"/>
              <a:sym typeface="Wingdings" panose="05000000000000000000" pitchFamily="2" charset="2"/>
            </a:endParaRPr>
          </a:p>
          <a:p>
            <a:endParaRPr lang="en-US" dirty="0"/>
          </a:p>
        </p:txBody>
      </p:sp>
      <p:sp>
        <p:nvSpPr>
          <p:cNvPr id="4" name="Date Placeholder 3"/>
          <p:cNvSpPr>
            <a:spLocks noGrp="1"/>
          </p:cNvSpPr>
          <p:nvPr>
            <p:ph type="dt" sz="half" idx="10"/>
          </p:nvPr>
        </p:nvSpPr>
        <p:spPr/>
        <p:txBody>
          <a:bodyPr/>
          <a:lstStyle/>
          <a:p>
            <a:fld id="{025F0B18-D22F-4AB6-8686-6262C21AB80B}"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12</a:t>
            </a:fld>
            <a:endParaRPr lang="en-US"/>
          </a:p>
        </p:txBody>
      </p:sp>
    </p:spTree>
    <p:extLst>
      <p:ext uri="{BB962C8B-B14F-4D97-AF65-F5344CB8AC3E}">
        <p14:creationId xmlns:p14="http://schemas.microsoft.com/office/powerpoint/2010/main" val="4061882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latin typeface="Times New Roman" panose="02020603050405020304" pitchFamily="18" charset="0"/>
                <a:ea typeface="PMingLiU" pitchFamily="18" charset="-120"/>
                <a:cs typeface="Times New Roman" panose="02020603050405020304" pitchFamily="18" charset="0"/>
              </a:rPr>
              <a:t>Pins of 8051</a:t>
            </a:r>
            <a:endParaRPr lang="en-US" dirty="0"/>
          </a:p>
        </p:txBody>
      </p:sp>
      <p:sp>
        <p:nvSpPr>
          <p:cNvPr id="3" name="Content Placeholder 2"/>
          <p:cNvSpPr>
            <a:spLocks noGrp="1"/>
          </p:cNvSpPr>
          <p:nvPr>
            <p:ph idx="1"/>
          </p:nvPr>
        </p:nvSpPr>
        <p:spPr/>
        <p:txBody>
          <a:bodyPr/>
          <a:lstStyle/>
          <a:p>
            <a:pPr>
              <a:spcBef>
                <a:spcPts val="500"/>
              </a:spcBef>
            </a:pPr>
            <a:r>
              <a:rPr lang="en-US" altLang="zh-TW" dirty="0" smtClean="0">
                <a:latin typeface="Arial" panose="020B0604020202020204" pitchFamily="34" charset="0"/>
                <a:ea typeface="PMingLiU" pitchFamily="18" charset="-120"/>
                <a:cs typeface="Arial" panose="020B0604020202020204" pitchFamily="34" charset="0"/>
              </a:rPr>
              <a:t>EA</a:t>
            </a:r>
            <a:r>
              <a:rPr lang="zh-TW" altLang="en-US" dirty="0">
                <a:latin typeface="Arial" panose="020B0604020202020204" pitchFamily="34" charset="0"/>
                <a:ea typeface="PMingLiU" pitchFamily="18" charset="-120"/>
                <a:cs typeface="Arial" panose="020B0604020202020204" pitchFamily="34" charset="0"/>
              </a:rPr>
              <a:t>（</a:t>
            </a:r>
            <a:r>
              <a:rPr lang="en-US" altLang="zh-TW" dirty="0">
                <a:latin typeface="Arial" panose="020B0604020202020204" pitchFamily="34" charset="0"/>
                <a:ea typeface="PMingLiU" pitchFamily="18" charset="-120"/>
                <a:cs typeface="Arial" panose="020B0604020202020204" pitchFamily="34" charset="0"/>
              </a:rPr>
              <a:t>pin 31</a:t>
            </a:r>
            <a:r>
              <a:rPr lang="zh-TW" altLang="en-US" dirty="0">
                <a:latin typeface="Arial" panose="020B0604020202020204" pitchFamily="34" charset="0"/>
                <a:ea typeface="PMingLiU" pitchFamily="18" charset="-120"/>
                <a:cs typeface="Arial" panose="020B0604020202020204" pitchFamily="34" charset="0"/>
              </a:rPr>
              <a:t>）：</a:t>
            </a:r>
            <a:r>
              <a:rPr lang="en-US" altLang="zh-TW" dirty="0">
                <a:latin typeface="Arial" panose="020B0604020202020204" pitchFamily="34" charset="0"/>
                <a:ea typeface="PMingLiU" pitchFamily="18" charset="-120"/>
                <a:cs typeface="Arial" panose="020B0604020202020204" pitchFamily="34" charset="0"/>
              </a:rPr>
              <a:t>external access</a:t>
            </a:r>
          </a:p>
          <a:p>
            <a:pPr lvl="1"/>
            <a:r>
              <a:rPr lang="en-US" altLang="zh-TW" sz="2800" dirty="0" smtClean="0">
                <a:latin typeface="Arial" panose="020B0604020202020204" pitchFamily="34" charset="0"/>
                <a:ea typeface="PMingLiU" pitchFamily="18" charset="-120"/>
                <a:cs typeface="Arial" panose="020B0604020202020204" pitchFamily="34" charset="0"/>
              </a:rPr>
              <a:t>This pin </a:t>
            </a:r>
            <a:r>
              <a:rPr lang="en-US" altLang="zh-TW" sz="2800" dirty="0">
                <a:latin typeface="Arial" panose="020B0604020202020204" pitchFamily="34" charset="0"/>
                <a:ea typeface="PMingLiU" pitchFamily="18" charset="-120"/>
                <a:cs typeface="Arial" panose="020B0604020202020204" pitchFamily="34" charset="0"/>
              </a:rPr>
              <a:t>is connected to GND to indicate the code is stored externally.</a:t>
            </a:r>
          </a:p>
          <a:p>
            <a:pPr lvl="1"/>
            <a:r>
              <a:rPr lang="en-US" altLang="zh-TW" sz="2800" dirty="0">
                <a:latin typeface="Arial" panose="020B0604020202020204" pitchFamily="34" charset="0"/>
                <a:ea typeface="PMingLiU" pitchFamily="18" charset="-120"/>
                <a:cs typeface="Arial" panose="020B0604020202020204" pitchFamily="34" charset="0"/>
              </a:rPr>
              <a:t>For 8051, </a:t>
            </a:r>
            <a:r>
              <a:rPr lang="en-US" altLang="zh-TW" sz="2800" dirty="0" smtClean="0">
                <a:latin typeface="Arial" panose="020B0604020202020204" pitchFamily="34" charset="0"/>
                <a:ea typeface="PMingLiU" pitchFamily="18" charset="-120"/>
                <a:cs typeface="Arial" panose="020B0604020202020204" pitchFamily="34" charset="0"/>
              </a:rPr>
              <a:t>it</a:t>
            </a:r>
            <a:r>
              <a:rPr lang="en-US" altLang="zh-TW" sz="2800" dirty="0" smtClean="0">
                <a:latin typeface="Arial" panose="020B0604020202020204" pitchFamily="34" charset="0"/>
                <a:ea typeface="PMingLiU" pitchFamily="18" charset="-120"/>
                <a:cs typeface="Arial" panose="020B0604020202020204" pitchFamily="34" charset="0"/>
              </a:rPr>
              <a:t> </a:t>
            </a:r>
            <a:r>
              <a:rPr lang="en-US" altLang="zh-TW" sz="2800" dirty="0">
                <a:latin typeface="Arial" panose="020B0604020202020204" pitchFamily="34" charset="0"/>
                <a:ea typeface="PMingLiU" pitchFamily="18" charset="-120"/>
                <a:cs typeface="Arial" panose="020B0604020202020204" pitchFamily="34" charset="0"/>
              </a:rPr>
              <a:t>is connected to </a:t>
            </a:r>
            <a:r>
              <a:rPr lang="en-US" altLang="zh-TW" sz="2800" dirty="0" err="1">
                <a:latin typeface="Arial" panose="020B0604020202020204" pitchFamily="34" charset="0"/>
                <a:ea typeface="PMingLiU" pitchFamily="18" charset="-120"/>
                <a:cs typeface="Arial" panose="020B0604020202020204" pitchFamily="34" charset="0"/>
              </a:rPr>
              <a:t>Vcc</a:t>
            </a:r>
            <a:r>
              <a:rPr lang="en-US" altLang="zh-TW" sz="2800" dirty="0">
                <a:latin typeface="Arial" panose="020B0604020202020204" pitchFamily="34" charset="0"/>
                <a:ea typeface="PMingLiU" pitchFamily="18" charset="-120"/>
                <a:cs typeface="Arial" panose="020B0604020202020204" pitchFamily="34" charset="0"/>
              </a:rPr>
              <a:t>.</a:t>
            </a:r>
          </a:p>
          <a:p>
            <a:pPr marL="457200" lvl="1" indent="0">
              <a:buNone/>
            </a:pPr>
            <a:endParaRPr lang="en-US" altLang="zh-TW" sz="2800" dirty="0" smtClean="0">
              <a:latin typeface="Arial" panose="020B0604020202020204" pitchFamily="34" charset="0"/>
              <a:ea typeface="PMingLiU" pitchFamily="18" charset="-120"/>
              <a:cs typeface="Arial" panose="020B0604020202020204" pitchFamily="34" charset="0"/>
            </a:endParaRPr>
          </a:p>
          <a:p>
            <a:pPr>
              <a:spcBef>
                <a:spcPts val="500"/>
              </a:spcBef>
            </a:pPr>
            <a:r>
              <a:rPr lang="en-US" altLang="zh-TW" dirty="0" smtClean="0">
                <a:latin typeface="Arial" panose="020B0604020202020204" pitchFamily="34" charset="0"/>
                <a:ea typeface="PMingLiU" pitchFamily="18" charset="-120"/>
                <a:cs typeface="Arial" panose="020B0604020202020204" pitchFamily="34" charset="0"/>
              </a:rPr>
              <a:t> PSEN</a:t>
            </a:r>
            <a:r>
              <a:rPr lang="zh-TW" altLang="en-US" dirty="0" smtClean="0">
                <a:latin typeface="Arial" panose="020B0604020202020204" pitchFamily="34" charset="0"/>
                <a:ea typeface="PMingLiU" pitchFamily="18" charset="-120"/>
                <a:cs typeface="Arial" panose="020B0604020202020204" pitchFamily="34" charset="0"/>
              </a:rPr>
              <a:t>（</a:t>
            </a:r>
            <a:r>
              <a:rPr lang="en-US" altLang="zh-TW" dirty="0" smtClean="0">
                <a:latin typeface="Arial" panose="020B0604020202020204" pitchFamily="34" charset="0"/>
                <a:ea typeface="PMingLiU" pitchFamily="18" charset="-120"/>
                <a:cs typeface="Arial" panose="020B0604020202020204" pitchFamily="34" charset="0"/>
              </a:rPr>
              <a:t>pin 29</a:t>
            </a:r>
            <a:r>
              <a:rPr lang="zh-TW" altLang="en-US" dirty="0" smtClean="0">
                <a:latin typeface="Arial" panose="020B0604020202020204" pitchFamily="34" charset="0"/>
                <a:ea typeface="PMingLiU" pitchFamily="18" charset="-120"/>
                <a:cs typeface="Arial" panose="020B0604020202020204" pitchFamily="34" charset="0"/>
              </a:rPr>
              <a:t>）：</a:t>
            </a:r>
            <a:r>
              <a:rPr lang="en-US" altLang="zh-TW" dirty="0" smtClean="0">
                <a:latin typeface="Arial" panose="020B0604020202020204" pitchFamily="34" charset="0"/>
                <a:ea typeface="PMingLiU" pitchFamily="18" charset="-120"/>
                <a:cs typeface="Arial" panose="020B0604020202020204" pitchFamily="34" charset="0"/>
              </a:rPr>
              <a:t>program store enable</a:t>
            </a:r>
          </a:p>
          <a:p>
            <a:pPr lvl="1"/>
            <a:r>
              <a:rPr lang="en-US" altLang="zh-TW" sz="2800" dirty="0" smtClean="0">
                <a:latin typeface="Arial" panose="020B0604020202020204" pitchFamily="34" charset="0"/>
                <a:ea typeface="PMingLiU" pitchFamily="18" charset="-120"/>
                <a:cs typeface="Arial" panose="020B0604020202020204" pitchFamily="34" charset="0"/>
              </a:rPr>
              <a:t>This </a:t>
            </a:r>
            <a:r>
              <a:rPr lang="en-US" altLang="zh-TW" sz="2800" dirty="0">
                <a:latin typeface="Arial" panose="020B0604020202020204" pitchFamily="34" charset="0"/>
                <a:ea typeface="PMingLiU" pitchFamily="18" charset="-120"/>
                <a:cs typeface="Arial" panose="020B0604020202020204" pitchFamily="34" charset="0"/>
              </a:rPr>
              <a:t>is an output pin and is connected to the OE pin of the </a:t>
            </a:r>
            <a:r>
              <a:rPr lang="en-US" altLang="zh-TW" sz="2800" dirty="0" smtClean="0">
                <a:latin typeface="Arial" panose="020B0604020202020204" pitchFamily="34" charset="0"/>
                <a:ea typeface="PMingLiU" pitchFamily="18" charset="-120"/>
                <a:cs typeface="Arial" panose="020B0604020202020204" pitchFamily="34" charset="0"/>
              </a:rPr>
              <a:t>ROM</a:t>
            </a:r>
          </a:p>
          <a:p>
            <a:pPr marL="457200" lvl="1" indent="0">
              <a:buNone/>
            </a:pPr>
            <a:endParaRPr lang="en-US" altLang="zh-TW" sz="2800" dirty="0">
              <a:latin typeface="Arial" panose="020B0604020202020204" pitchFamily="34" charset="0"/>
              <a:ea typeface="PMingLiU" pitchFamily="18" charset="-12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B027AB4D-25C7-448E-AA28-81368ABE6663}"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13</a:t>
            </a:fld>
            <a:endParaRPr lang="en-US"/>
          </a:p>
        </p:txBody>
      </p:sp>
      <p:cxnSp>
        <p:nvCxnSpPr>
          <p:cNvPr id="8" name="Straight Connector 7"/>
          <p:cNvCxnSpPr/>
          <p:nvPr/>
        </p:nvCxnSpPr>
        <p:spPr>
          <a:xfrm>
            <a:off x="1184856" y="1825625"/>
            <a:ext cx="3863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198504" y="4012887"/>
            <a:ext cx="99167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47047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latin typeface="Times New Roman" panose="02020603050405020304" pitchFamily="18" charset="0"/>
                <a:ea typeface="PMingLiU" pitchFamily="18" charset="-120"/>
                <a:cs typeface="Times New Roman" panose="02020603050405020304" pitchFamily="18" charset="0"/>
              </a:rPr>
              <a:t>Pins of 8051</a:t>
            </a:r>
            <a:endParaRPr lang="en-US" dirty="0"/>
          </a:p>
        </p:txBody>
      </p:sp>
      <p:sp>
        <p:nvSpPr>
          <p:cNvPr id="3" name="Content Placeholder 2"/>
          <p:cNvSpPr>
            <a:spLocks noGrp="1"/>
          </p:cNvSpPr>
          <p:nvPr>
            <p:ph idx="1"/>
          </p:nvPr>
        </p:nvSpPr>
        <p:spPr/>
        <p:txBody>
          <a:bodyPr/>
          <a:lstStyle/>
          <a:p>
            <a:r>
              <a:rPr lang="en-US" altLang="zh-TW" dirty="0">
                <a:latin typeface="Arial" panose="020B0604020202020204" pitchFamily="34" charset="0"/>
                <a:ea typeface="PMingLiU" pitchFamily="18" charset="-120"/>
                <a:cs typeface="Arial" panose="020B0604020202020204" pitchFamily="34" charset="0"/>
              </a:rPr>
              <a:t>ALE</a:t>
            </a:r>
            <a:r>
              <a:rPr lang="zh-TW" altLang="en-US" dirty="0">
                <a:latin typeface="Arial" panose="020B0604020202020204" pitchFamily="34" charset="0"/>
                <a:ea typeface="PMingLiU" pitchFamily="18" charset="-120"/>
                <a:cs typeface="Arial" panose="020B0604020202020204" pitchFamily="34" charset="0"/>
              </a:rPr>
              <a:t>（</a:t>
            </a:r>
            <a:r>
              <a:rPr lang="en-US" altLang="zh-TW" dirty="0">
                <a:latin typeface="Arial" panose="020B0604020202020204" pitchFamily="34" charset="0"/>
                <a:ea typeface="PMingLiU" pitchFamily="18" charset="-120"/>
                <a:cs typeface="Arial" panose="020B0604020202020204" pitchFamily="34" charset="0"/>
              </a:rPr>
              <a:t>pin 30</a:t>
            </a:r>
            <a:r>
              <a:rPr lang="zh-TW" altLang="en-US" dirty="0">
                <a:latin typeface="Arial" panose="020B0604020202020204" pitchFamily="34" charset="0"/>
                <a:ea typeface="PMingLiU" pitchFamily="18" charset="-120"/>
                <a:cs typeface="Arial" panose="020B0604020202020204" pitchFamily="34" charset="0"/>
              </a:rPr>
              <a:t>）：</a:t>
            </a:r>
            <a:r>
              <a:rPr lang="en-US" altLang="zh-TW" dirty="0">
                <a:latin typeface="Arial" panose="020B0604020202020204" pitchFamily="34" charset="0"/>
                <a:ea typeface="PMingLiU" pitchFamily="18" charset="-120"/>
                <a:cs typeface="Arial" panose="020B0604020202020204" pitchFamily="34" charset="0"/>
              </a:rPr>
              <a:t>address latch enable</a:t>
            </a:r>
          </a:p>
          <a:p>
            <a:pPr lvl="1"/>
            <a:r>
              <a:rPr lang="en-US" altLang="zh-TW" sz="2800" dirty="0">
                <a:latin typeface="Arial" panose="020B0604020202020204" pitchFamily="34" charset="0"/>
                <a:ea typeface="PMingLiU" pitchFamily="18" charset="-120"/>
                <a:cs typeface="Arial" panose="020B0604020202020204" pitchFamily="34" charset="0"/>
              </a:rPr>
              <a:t>It is an output pin and is active high.</a:t>
            </a:r>
          </a:p>
          <a:p>
            <a:pPr lvl="1"/>
            <a:r>
              <a:rPr lang="en-US" altLang="zh-TW" sz="2800" dirty="0">
                <a:latin typeface="Arial" panose="020B0604020202020204" pitchFamily="34" charset="0"/>
                <a:ea typeface="PMingLiU" pitchFamily="18" charset="-120"/>
                <a:cs typeface="Arial" panose="020B0604020202020204" pitchFamily="34" charset="0"/>
              </a:rPr>
              <a:t>8051 port 0 provides both address and data.</a:t>
            </a:r>
          </a:p>
          <a:p>
            <a:pPr lvl="1"/>
            <a:r>
              <a:rPr lang="en-US" altLang="zh-TW" sz="2800" dirty="0">
                <a:latin typeface="Arial" panose="020B0604020202020204" pitchFamily="34" charset="0"/>
                <a:ea typeface="PMingLiU" pitchFamily="18" charset="-120"/>
                <a:cs typeface="Arial" panose="020B0604020202020204" pitchFamily="34" charset="0"/>
              </a:rPr>
              <a:t>The ALE pin is used for de-multiplexing the address and data </a:t>
            </a:r>
            <a:endParaRPr lang="en-US" altLang="zh-TW" sz="2800" dirty="0" smtClean="0">
              <a:latin typeface="Arial" panose="020B0604020202020204" pitchFamily="34" charset="0"/>
              <a:ea typeface="PMingLiU" pitchFamily="18" charset="-120"/>
              <a:cs typeface="Arial" panose="020B0604020202020204" pitchFamily="34" charset="0"/>
            </a:endParaRPr>
          </a:p>
          <a:p>
            <a:r>
              <a:rPr lang="en-US" altLang="zh-TW" dirty="0" smtClean="0">
                <a:latin typeface="Arial" panose="020B0604020202020204" pitchFamily="34" charset="0"/>
                <a:ea typeface="PMingLiU" pitchFamily="18" charset="-120"/>
                <a:cs typeface="Arial" panose="020B0604020202020204" pitchFamily="34" charset="0"/>
              </a:rPr>
              <a:t>I/O port pins</a:t>
            </a:r>
          </a:p>
          <a:p>
            <a:pPr lvl="1"/>
            <a:r>
              <a:rPr lang="en-US" altLang="zh-TW" sz="2800" dirty="0" smtClean="0">
                <a:latin typeface="Arial" panose="020B0604020202020204" pitchFamily="34" charset="0"/>
                <a:ea typeface="PMingLiU" pitchFamily="18" charset="-120"/>
                <a:cs typeface="Arial" panose="020B0604020202020204" pitchFamily="34" charset="0"/>
              </a:rPr>
              <a:t>The </a:t>
            </a:r>
            <a:r>
              <a:rPr lang="en-US" altLang="zh-TW" sz="2800" dirty="0">
                <a:latin typeface="Arial" panose="020B0604020202020204" pitchFamily="34" charset="0"/>
                <a:ea typeface="PMingLiU" pitchFamily="18" charset="-120"/>
                <a:cs typeface="Arial" panose="020B0604020202020204" pitchFamily="34" charset="0"/>
              </a:rPr>
              <a:t>four ports P0, P1, P2, and P3.</a:t>
            </a:r>
          </a:p>
          <a:p>
            <a:pPr lvl="1"/>
            <a:r>
              <a:rPr lang="en-US" altLang="zh-TW" sz="2800" dirty="0">
                <a:latin typeface="Arial" panose="020B0604020202020204" pitchFamily="34" charset="0"/>
                <a:ea typeface="PMingLiU" pitchFamily="18" charset="-120"/>
                <a:cs typeface="Arial" panose="020B0604020202020204" pitchFamily="34" charset="0"/>
              </a:rPr>
              <a:t>Each port uses 8 pins.</a:t>
            </a:r>
          </a:p>
          <a:p>
            <a:pPr lvl="1"/>
            <a:r>
              <a:rPr lang="en-US" altLang="zh-TW" sz="2800" dirty="0">
                <a:latin typeface="Arial" panose="020B0604020202020204" pitchFamily="34" charset="0"/>
                <a:ea typeface="PMingLiU" pitchFamily="18" charset="-120"/>
                <a:cs typeface="Arial" panose="020B0604020202020204" pitchFamily="34" charset="0"/>
              </a:rPr>
              <a:t>All I/O pins are bi-directional.</a:t>
            </a:r>
          </a:p>
          <a:p>
            <a:endParaRPr lang="en-US" dirty="0"/>
          </a:p>
        </p:txBody>
      </p:sp>
      <p:sp>
        <p:nvSpPr>
          <p:cNvPr id="4" name="Date Placeholder 3"/>
          <p:cNvSpPr>
            <a:spLocks noGrp="1"/>
          </p:cNvSpPr>
          <p:nvPr>
            <p:ph type="dt" sz="half" idx="10"/>
          </p:nvPr>
        </p:nvSpPr>
        <p:spPr/>
        <p:txBody>
          <a:bodyPr/>
          <a:lstStyle/>
          <a:p>
            <a:fld id="{21C728B9-7505-4930-8556-9ACB31F0F310}"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14</a:t>
            </a:fld>
            <a:endParaRPr lang="en-US"/>
          </a:p>
        </p:txBody>
      </p:sp>
    </p:spTree>
    <p:extLst>
      <p:ext uri="{BB962C8B-B14F-4D97-AF65-F5344CB8AC3E}">
        <p14:creationId xmlns:p14="http://schemas.microsoft.com/office/powerpoint/2010/main" val="2443377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latin typeface="Times New Roman" panose="02020603050405020304" pitchFamily="18" charset="0"/>
                <a:ea typeface="PMingLiU" pitchFamily="18" charset="-120"/>
                <a:cs typeface="Times New Roman" panose="02020603050405020304" pitchFamily="18" charset="0"/>
              </a:rPr>
              <a:t>Pins of I/O Port</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a:latin typeface="Arial" panose="020B0604020202020204" pitchFamily="34" charset="0"/>
                <a:ea typeface="PMingLiU" pitchFamily="18" charset="-120"/>
                <a:cs typeface="Arial" panose="020B0604020202020204" pitchFamily="34" charset="0"/>
              </a:rPr>
              <a:t>One of the most useful features of the 8051 is that it contains four I/O ports (P0 - P3)</a:t>
            </a:r>
          </a:p>
          <a:p>
            <a:endParaRPr lang="zh-TW" altLang="en-US" sz="3000" dirty="0">
              <a:latin typeface="Arial" panose="020B0604020202020204" pitchFamily="34" charset="0"/>
              <a:ea typeface="PMingLiU" pitchFamily="18" charset="-120"/>
              <a:cs typeface="Arial" panose="020B0604020202020204" pitchFamily="34" charset="0"/>
            </a:endParaRPr>
          </a:p>
          <a:p>
            <a:r>
              <a:rPr lang="en-US" sz="3000" dirty="0">
                <a:latin typeface="Arial" panose="020B0604020202020204" pitchFamily="34" charset="0"/>
                <a:ea typeface="PMingLiU" pitchFamily="18" charset="-120"/>
                <a:cs typeface="Arial" panose="020B0604020202020204" pitchFamily="34" charset="0"/>
              </a:rPr>
              <a:t>Port 0 </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pins 32-39</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P0</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P0.0</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P0.7</a:t>
            </a:r>
            <a:r>
              <a:rPr lang="zh-TW" altLang="en-US" sz="3000" dirty="0">
                <a:latin typeface="Arial" panose="020B0604020202020204" pitchFamily="34" charset="0"/>
                <a:ea typeface="PMingLiU" pitchFamily="18" charset="-120"/>
                <a:cs typeface="Arial" panose="020B0604020202020204" pitchFamily="34" charset="0"/>
              </a:rPr>
              <a:t>）</a:t>
            </a:r>
          </a:p>
          <a:p>
            <a:pPr lvl="1">
              <a:lnSpc>
                <a:spcPct val="80000"/>
              </a:lnSpc>
              <a:buClr>
                <a:schemeClr val="accent2"/>
              </a:buClr>
            </a:pPr>
            <a:r>
              <a:rPr lang="en-US" sz="3000" dirty="0">
                <a:latin typeface="Arial" panose="020B0604020202020204" pitchFamily="34" charset="0"/>
                <a:ea typeface="PMingLiU" pitchFamily="18" charset="-120"/>
                <a:cs typeface="Arial" panose="020B0604020202020204" pitchFamily="34" charset="0"/>
              </a:rPr>
              <a:t>8-bit R/W - General Purpose I/O</a:t>
            </a:r>
          </a:p>
          <a:p>
            <a:pPr lvl="1"/>
            <a:r>
              <a:rPr lang="en-US" sz="3000" dirty="0">
                <a:latin typeface="Arial" panose="020B0604020202020204" pitchFamily="34" charset="0"/>
                <a:ea typeface="PMingLiU" pitchFamily="18" charset="-120"/>
                <a:cs typeface="Arial" panose="020B0604020202020204" pitchFamily="34" charset="0"/>
              </a:rPr>
              <a:t>Or acts as a multiplexed low byte address and data bus for external memory design</a:t>
            </a:r>
          </a:p>
          <a:p>
            <a:pPr>
              <a:lnSpc>
                <a:spcPct val="80000"/>
              </a:lnSpc>
              <a:buClr>
                <a:srgbClr val="CC0066"/>
              </a:buClr>
            </a:pPr>
            <a:endParaRPr lang="en-US" sz="3000" dirty="0">
              <a:latin typeface="Arial" panose="020B0604020202020204" pitchFamily="34" charset="0"/>
              <a:ea typeface="PMingLiU" pitchFamily="18" charset="-120"/>
              <a:cs typeface="Arial" panose="020B0604020202020204" pitchFamily="34" charset="0"/>
            </a:endParaRPr>
          </a:p>
          <a:p>
            <a:pPr>
              <a:lnSpc>
                <a:spcPct val="80000"/>
              </a:lnSpc>
              <a:buClr>
                <a:srgbClr val="CC0066"/>
              </a:buClr>
            </a:pPr>
            <a:r>
              <a:rPr lang="en-US" sz="3000" dirty="0">
                <a:latin typeface="Arial" panose="020B0604020202020204" pitchFamily="34" charset="0"/>
                <a:ea typeface="PMingLiU" pitchFamily="18" charset="-120"/>
                <a:cs typeface="Arial" panose="020B0604020202020204" pitchFamily="34" charset="0"/>
              </a:rPr>
              <a:t> Port 1 </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pins 1-8</a:t>
            </a:r>
            <a:r>
              <a:rPr lang="zh-TW" altLang="en-US" sz="3000" dirty="0">
                <a:latin typeface="Arial" panose="020B0604020202020204" pitchFamily="34" charset="0"/>
                <a:ea typeface="PMingLiU" pitchFamily="18" charset="-120"/>
                <a:cs typeface="Arial" panose="020B0604020202020204" pitchFamily="34" charset="0"/>
              </a:rPr>
              <a:t>）</a:t>
            </a:r>
            <a:r>
              <a:rPr lang="ar-SA" altLang="fa-IR" sz="3000" dirty="0">
                <a:latin typeface="Arial" panose="020B0604020202020204" pitchFamily="34" charset="0"/>
                <a:ea typeface="PMingLiU" pitchFamily="18" charset="-120"/>
                <a:cs typeface="Arial" panose="020B0604020202020204" pitchFamily="34" charset="0"/>
              </a:rPr>
              <a:t>    </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P1</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P1.0</a:t>
            </a:r>
            <a:r>
              <a:rPr lang="zh-TW" altLang="en-US" sz="3000" dirty="0">
                <a:latin typeface="Arial" panose="020B0604020202020204" pitchFamily="34" charset="0"/>
                <a:ea typeface="PMingLiU" pitchFamily="18" charset="-120"/>
                <a:cs typeface="Arial" panose="020B0604020202020204" pitchFamily="34" charset="0"/>
              </a:rPr>
              <a:t>～</a:t>
            </a:r>
            <a:r>
              <a:rPr lang="en-US" altLang="zh-TW" sz="3000" dirty="0">
                <a:latin typeface="Arial" panose="020B0604020202020204" pitchFamily="34" charset="0"/>
                <a:ea typeface="PMingLiU" pitchFamily="18" charset="-120"/>
                <a:cs typeface="Arial" panose="020B0604020202020204" pitchFamily="34" charset="0"/>
              </a:rPr>
              <a:t>P1.7</a:t>
            </a:r>
            <a:r>
              <a:rPr lang="zh-TW" altLang="en-US" sz="3000" dirty="0">
                <a:latin typeface="Arial" panose="020B0604020202020204" pitchFamily="34" charset="0"/>
                <a:ea typeface="PMingLiU" pitchFamily="18" charset="-120"/>
                <a:cs typeface="Arial" panose="020B0604020202020204" pitchFamily="34" charset="0"/>
              </a:rPr>
              <a:t>）</a:t>
            </a:r>
            <a:endParaRPr lang="en-US" sz="3000" dirty="0">
              <a:latin typeface="Arial" panose="020B0604020202020204" pitchFamily="34" charset="0"/>
              <a:ea typeface="PMingLiU" pitchFamily="18" charset="-120"/>
              <a:cs typeface="Arial" panose="020B0604020202020204" pitchFamily="34" charset="0"/>
            </a:endParaRPr>
          </a:p>
          <a:p>
            <a:pPr lvl="1">
              <a:lnSpc>
                <a:spcPct val="80000"/>
              </a:lnSpc>
              <a:buClr>
                <a:schemeClr val="accent2"/>
              </a:buClr>
            </a:pPr>
            <a:r>
              <a:rPr lang="en-US" sz="3000" dirty="0">
                <a:latin typeface="Arial" panose="020B0604020202020204" pitchFamily="34" charset="0"/>
                <a:ea typeface="PMingLiU" pitchFamily="18" charset="-120"/>
                <a:cs typeface="Arial" panose="020B0604020202020204" pitchFamily="34" charset="0"/>
              </a:rPr>
              <a:t>Only 8-bit R/W - General Purpose I/O</a:t>
            </a:r>
          </a:p>
          <a:p>
            <a:pPr>
              <a:lnSpc>
                <a:spcPct val="80000"/>
              </a:lnSpc>
              <a:buClr>
                <a:srgbClr val="CC0066"/>
              </a:buClr>
            </a:pPr>
            <a:endParaRPr lang="en-US" sz="3000" dirty="0">
              <a:latin typeface="Arial" panose="020B0604020202020204" pitchFamily="34" charset="0"/>
              <a:ea typeface="PMingLiU" pitchFamily="18" charset="-12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22A031AB-EE1C-4DC9-AE26-EDE0E513AB5D}"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15</a:t>
            </a:fld>
            <a:endParaRPr lang="en-US"/>
          </a:p>
        </p:txBody>
      </p:sp>
    </p:spTree>
    <p:extLst>
      <p:ext uri="{BB962C8B-B14F-4D97-AF65-F5344CB8AC3E}">
        <p14:creationId xmlns:p14="http://schemas.microsoft.com/office/powerpoint/2010/main" val="17472950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latin typeface="Times New Roman" panose="02020603050405020304" pitchFamily="18" charset="0"/>
                <a:ea typeface="PMingLiU" pitchFamily="18" charset="-120"/>
                <a:cs typeface="Times New Roman" panose="02020603050405020304" pitchFamily="18" charset="0"/>
              </a:rPr>
              <a:t>Pins of I/O Port</a:t>
            </a:r>
            <a:endParaRPr lang="en-US" dirty="0"/>
          </a:p>
        </p:txBody>
      </p:sp>
      <p:sp>
        <p:nvSpPr>
          <p:cNvPr id="3" name="Content Placeholder 2"/>
          <p:cNvSpPr>
            <a:spLocks noGrp="1"/>
          </p:cNvSpPr>
          <p:nvPr>
            <p:ph idx="1"/>
          </p:nvPr>
        </p:nvSpPr>
        <p:spPr/>
        <p:txBody>
          <a:bodyPr>
            <a:normAutofit lnSpcReduction="10000"/>
          </a:bodyPr>
          <a:lstStyle/>
          <a:p>
            <a:pPr>
              <a:lnSpc>
                <a:spcPct val="80000"/>
              </a:lnSpc>
              <a:buClr>
                <a:srgbClr val="CC0066"/>
              </a:buClr>
            </a:pPr>
            <a:r>
              <a:rPr lang="en-US" sz="3000" dirty="0" smtClean="0">
                <a:latin typeface="Arial" panose="020B0604020202020204" pitchFamily="34" charset="0"/>
                <a:ea typeface="PMingLiU" pitchFamily="18" charset="-120"/>
                <a:cs typeface="Arial" panose="020B0604020202020204" pitchFamily="34" charset="0"/>
              </a:rPr>
              <a:t> Port 2 </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pins 21-28</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P2</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P2.0</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P2.7</a:t>
            </a:r>
            <a:r>
              <a:rPr lang="zh-TW" altLang="en-US" sz="3000" dirty="0" smtClean="0">
                <a:latin typeface="Arial" panose="020B0604020202020204" pitchFamily="34" charset="0"/>
                <a:ea typeface="PMingLiU" pitchFamily="18" charset="-120"/>
                <a:cs typeface="Arial" panose="020B0604020202020204" pitchFamily="34" charset="0"/>
              </a:rPr>
              <a:t>）</a:t>
            </a:r>
          </a:p>
          <a:p>
            <a:pPr lvl="1">
              <a:lnSpc>
                <a:spcPct val="80000"/>
              </a:lnSpc>
              <a:buClr>
                <a:schemeClr val="accent2"/>
              </a:buClr>
            </a:pPr>
            <a:r>
              <a:rPr lang="en-US" sz="3000" dirty="0" smtClean="0">
                <a:latin typeface="Arial" panose="020B0604020202020204" pitchFamily="34" charset="0"/>
                <a:ea typeface="PMingLiU" pitchFamily="18" charset="-120"/>
                <a:cs typeface="Arial" panose="020B0604020202020204" pitchFamily="34" charset="0"/>
              </a:rPr>
              <a:t>8-bit R/W - General Purpose I/O</a:t>
            </a:r>
          </a:p>
          <a:p>
            <a:pPr lvl="1">
              <a:lnSpc>
                <a:spcPct val="80000"/>
              </a:lnSpc>
              <a:buClr>
                <a:schemeClr val="accent2"/>
              </a:buClr>
            </a:pPr>
            <a:r>
              <a:rPr lang="en-US" sz="3000" dirty="0" smtClean="0">
                <a:latin typeface="Arial" panose="020B0604020202020204" pitchFamily="34" charset="0"/>
                <a:ea typeface="PMingLiU" pitchFamily="18" charset="-120"/>
                <a:cs typeface="Arial" panose="020B0604020202020204" pitchFamily="34" charset="0"/>
              </a:rPr>
              <a:t>Or high byte of the address bus for external memory design</a:t>
            </a:r>
          </a:p>
          <a:p>
            <a:pPr>
              <a:lnSpc>
                <a:spcPct val="80000"/>
              </a:lnSpc>
              <a:buClr>
                <a:srgbClr val="CC0066"/>
              </a:buClr>
            </a:pPr>
            <a:endParaRPr lang="en-US" sz="3000" dirty="0" smtClean="0">
              <a:latin typeface="Arial" panose="020B0604020202020204" pitchFamily="34" charset="0"/>
              <a:ea typeface="PMingLiU" pitchFamily="18" charset="-120"/>
              <a:cs typeface="Arial" panose="020B0604020202020204" pitchFamily="34" charset="0"/>
            </a:endParaRPr>
          </a:p>
          <a:p>
            <a:pPr>
              <a:lnSpc>
                <a:spcPct val="80000"/>
              </a:lnSpc>
              <a:buClr>
                <a:srgbClr val="CC0066"/>
              </a:buClr>
            </a:pPr>
            <a:r>
              <a:rPr lang="en-US" sz="3000" dirty="0" smtClean="0">
                <a:latin typeface="Arial" panose="020B0604020202020204" pitchFamily="34" charset="0"/>
                <a:ea typeface="PMingLiU" pitchFamily="18" charset="-120"/>
                <a:cs typeface="Arial" panose="020B0604020202020204" pitchFamily="34" charset="0"/>
              </a:rPr>
              <a:t> Port 3 </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pins 10-17</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P3</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P3.0</a:t>
            </a:r>
            <a:r>
              <a:rPr lang="zh-TW" altLang="en-US" sz="3000" dirty="0" smtClean="0">
                <a:latin typeface="Arial" panose="020B0604020202020204" pitchFamily="34" charset="0"/>
                <a:ea typeface="PMingLiU" pitchFamily="18" charset="-120"/>
                <a:cs typeface="Arial" panose="020B0604020202020204" pitchFamily="34" charset="0"/>
              </a:rPr>
              <a:t>～</a:t>
            </a:r>
            <a:r>
              <a:rPr lang="en-US" altLang="zh-TW" sz="3000" dirty="0" smtClean="0">
                <a:latin typeface="Arial" panose="020B0604020202020204" pitchFamily="34" charset="0"/>
                <a:ea typeface="PMingLiU" pitchFamily="18" charset="-120"/>
                <a:cs typeface="Arial" panose="020B0604020202020204" pitchFamily="34" charset="0"/>
              </a:rPr>
              <a:t>P3.7</a:t>
            </a:r>
            <a:r>
              <a:rPr lang="zh-TW" altLang="en-US" sz="3000" dirty="0" smtClean="0">
                <a:latin typeface="Arial" panose="020B0604020202020204" pitchFamily="34" charset="0"/>
                <a:ea typeface="PMingLiU" pitchFamily="18" charset="-120"/>
                <a:cs typeface="Arial" panose="020B0604020202020204" pitchFamily="34" charset="0"/>
              </a:rPr>
              <a:t>）</a:t>
            </a:r>
          </a:p>
          <a:p>
            <a:pPr lvl="1">
              <a:lnSpc>
                <a:spcPct val="80000"/>
              </a:lnSpc>
              <a:buClr>
                <a:schemeClr val="accent2"/>
              </a:buClr>
            </a:pPr>
            <a:r>
              <a:rPr lang="en-US" sz="3000" dirty="0" smtClean="0">
                <a:latin typeface="Arial" panose="020B0604020202020204" pitchFamily="34" charset="0"/>
                <a:ea typeface="PMingLiU" pitchFamily="18" charset="-120"/>
                <a:cs typeface="Arial" panose="020B0604020202020204" pitchFamily="34" charset="0"/>
              </a:rPr>
              <a:t> General Purpose I/O</a:t>
            </a:r>
          </a:p>
          <a:p>
            <a:pPr lvl="1">
              <a:lnSpc>
                <a:spcPct val="80000"/>
              </a:lnSpc>
              <a:buClr>
                <a:schemeClr val="accent2"/>
              </a:buClr>
            </a:pPr>
            <a:r>
              <a:rPr lang="en-US" sz="3000" dirty="0" smtClean="0">
                <a:latin typeface="Arial" panose="020B0604020202020204" pitchFamily="34" charset="0"/>
                <a:ea typeface="PMingLiU" pitchFamily="18" charset="-120"/>
                <a:cs typeface="Arial" panose="020B0604020202020204" pitchFamily="34" charset="0"/>
              </a:rPr>
              <a:t> if not using any of the internal peripherals (timers) or external interrupts.</a:t>
            </a:r>
          </a:p>
          <a:p>
            <a:pPr>
              <a:lnSpc>
                <a:spcPct val="80000"/>
              </a:lnSpc>
              <a:buClr>
                <a:schemeClr val="accent2"/>
              </a:buClr>
            </a:pPr>
            <a:r>
              <a:rPr lang="en-US" altLang="zh-TW" sz="3000" dirty="0" smtClean="0">
                <a:latin typeface="Arial" panose="020B0604020202020204" pitchFamily="34" charset="0"/>
                <a:ea typeface="PMingLiU" pitchFamily="18" charset="-120"/>
                <a:cs typeface="Arial" panose="020B0604020202020204" pitchFamily="34" charset="0"/>
              </a:rPr>
              <a:t>Each port can be used as input or output (bi-direction)</a:t>
            </a:r>
            <a:endParaRPr lang="en-US" sz="3000" dirty="0" smtClean="0">
              <a:latin typeface="Arial" panose="020B0604020202020204" pitchFamily="34" charset="0"/>
              <a:ea typeface="PMingLiU" pitchFamily="18" charset="-12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7EB67A0A-D9FE-4B98-8E47-8BDD7A1D8B85}"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16</a:t>
            </a:fld>
            <a:endParaRPr lang="en-US"/>
          </a:p>
        </p:txBody>
      </p:sp>
    </p:spTree>
    <p:extLst>
      <p:ext uri="{BB962C8B-B14F-4D97-AF65-F5344CB8AC3E}">
        <p14:creationId xmlns:p14="http://schemas.microsoft.com/office/powerpoint/2010/main" val="1089584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3</a:t>
            </a:r>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11E5E3FC-7953-4CDD-8181-FD6A05841E1B}"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17</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33650" y="1690688"/>
            <a:ext cx="7696200" cy="4648200"/>
          </a:xfrm>
          <a:prstGeom prst="rect">
            <a:avLst/>
          </a:prstGeom>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21417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427"/>
            <a:ext cx="5086082" cy="433365"/>
          </a:xfrm>
        </p:spPr>
        <p:txBody>
          <a:bodyPr>
            <a:normAutofit fontScale="90000"/>
          </a:bodyPr>
          <a:lstStyle/>
          <a:p>
            <a:r>
              <a:rPr lang="en-US" b="1" dirty="0" smtClean="0">
                <a:latin typeface="Times New Roman" panose="02020603050405020304" pitchFamily="18" charset="0"/>
                <a:ea typeface="PMingLiU" pitchFamily="18" charset="-120"/>
                <a:cs typeface="Times New Roman" panose="02020603050405020304" pitchFamily="18" charset="0"/>
              </a:rPr>
              <a:t>Architecture of </a:t>
            </a:r>
            <a:r>
              <a:rPr lang="en-US" b="1" dirty="0">
                <a:latin typeface="Times New Roman" panose="02020603050405020304" pitchFamily="18" charset="0"/>
                <a:ea typeface="PMingLiU" pitchFamily="18" charset="-120"/>
                <a:cs typeface="Times New Roman" panose="02020603050405020304" pitchFamily="18" charset="0"/>
              </a:rPr>
              <a:t>8051</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912" b="1303"/>
          <a:stretch/>
        </p:blipFill>
        <p:spPr>
          <a:xfrm>
            <a:off x="412125" y="716768"/>
            <a:ext cx="11204620" cy="5864336"/>
          </a:xfrm>
        </p:spPr>
      </p:pic>
      <p:sp>
        <p:nvSpPr>
          <p:cNvPr id="3" name="Date Placeholder 2"/>
          <p:cNvSpPr>
            <a:spLocks noGrp="1"/>
          </p:cNvSpPr>
          <p:nvPr>
            <p:ph type="dt" sz="half" idx="10"/>
          </p:nvPr>
        </p:nvSpPr>
        <p:spPr/>
        <p:txBody>
          <a:bodyPr/>
          <a:lstStyle/>
          <a:p>
            <a:fld id="{F0396D71-2FF3-4638-B1A4-EA0B0AC9161B}" type="datetime1">
              <a:rPr lang="en-US" smtClean="0"/>
              <a:t>19-Sep-15</a:t>
            </a:fld>
            <a:endParaRPr lang="en-US"/>
          </a:p>
        </p:txBody>
      </p:sp>
      <p:sp>
        <p:nvSpPr>
          <p:cNvPr id="4" name="Slide Number Placeholder 3"/>
          <p:cNvSpPr>
            <a:spLocks noGrp="1"/>
          </p:cNvSpPr>
          <p:nvPr>
            <p:ph type="sldNum" sz="quarter" idx="12"/>
          </p:nvPr>
        </p:nvSpPr>
        <p:spPr/>
        <p:txBody>
          <a:bodyPr/>
          <a:lstStyle/>
          <a:p>
            <a:fld id="{9A51FF56-014E-4135-979E-2BA8818B7C9D}" type="slidenum">
              <a:rPr lang="en-US" smtClean="0"/>
              <a:t>18</a:t>
            </a:fld>
            <a:endParaRPr lang="en-US"/>
          </a:p>
        </p:txBody>
      </p:sp>
    </p:spTree>
    <p:extLst>
      <p:ext uri="{BB962C8B-B14F-4D97-AF65-F5344CB8AC3E}">
        <p14:creationId xmlns:p14="http://schemas.microsoft.com/office/powerpoint/2010/main" val="9666765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ea typeface="PMingLiU" pitchFamily="18" charset="-120"/>
                <a:cs typeface="Times New Roman" panose="02020603050405020304" pitchFamily="18" charset="0"/>
              </a:rPr>
              <a:t>A and B CPU registers</a:t>
            </a:r>
          </a:p>
        </p:txBody>
      </p:sp>
      <p:sp>
        <p:nvSpPr>
          <p:cNvPr id="3" name="Content Placeholder 2"/>
          <p:cNvSpPr>
            <a:spLocks noGrp="1"/>
          </p:cNvSpPr>
          <p:nvPr>
            <p:ph idx="1"/>
          </p:nvPr>
        </p:nvSpPr>
        <p:spPr/>
        <p:txBody>
          <a:bodyPr/>
          <a:lstStyle/>
          <a:p>
            <a:r>
              <a:rPr lang="en-US" dirty="0" smtClean="0"/>
              <a:t>Totally 34 general purpose registers or working registers.</a:t>
            </a:r>
          </a:p>
          <a:p>
            <a:r>
              <a:rPr lang="en-US" dirty="0" smtClean="0"/>
              <a:t>Two of these A and B hold results of many instructions, particularly math and logical operations of 8051 </a:t>
            </a:r>
            <a:r>
              <a:rPr lang="en-US" dirty="0" err="1" smtClean="0"/>
              <a:t>cpu</a:t>
            </a:r>
            <a:r>
              <a:rPr lang="en-US" dirty="0" smtClean="0"/>
              <a:t>.</a:t>
            </a:r>
          </a:p>
          <a:p>
            <a:r>
              <a:rPr lang="en-US" dirty="0" smtClean="0"/>
              <a:t>The other 32 are in four banks,B0 – B3 of eight registers each.</a:t>
            </a:r>
          </a:p>
          <a:p>
            <a:r>
              <a:rPr lang="en-US" dirty="0" smtClean="0"/>
              <a:t>A(accumulator) is used for </a:t>
            </a:r>
            <a:r>
              <a:rPr lang="en-US" dirty="0" err="1" smtClean="0"/>
              <a:t>addition,subtraction,mul,div,boolean</a:t>
            </a:r>
            <a:r>
              <a:rPr lang="en-US" dirty="0" smtClean="0"/>
              <a:t> bit manipulation and for data transfers.</a:t>
            </a:r>
          </a:p>
          <a:p>
            <a:r>
              <a:rPr lang="en-US" dirty="0" smtClean="0">
                <a:solidFill>
                  <a:srgbClr val="FF0000"/>
                </a:solidFill>
              </a:rPr>
              <a:t>But B register can only be used for </a:t>
            </a:r>
            <a:r>
              <a:rPr lang="en-US" dirty="0" err="1" smtClean="0">
                <a:solidFill>
                  <a:srgbClr val="FF0000"/>
                </a:solidFill>
              </a:rPr>
              <a:t>mul</a:t>
            </a:r>
            <a:r>
              <a:rPr lang="en-US" dirty="0" smtClean="0">
                <a:solidFill>
                  <a:srgbClr val="FF0000"/>
                </a:solidFill>
              </a:rPr>
              <a:t> and div operations.</a:t>
            </a:r>
          </a:p>
          <a:p>
            <a:endParaRPr lang="en-US" dirty="0"/>
          </a:p>
        </p:txBody>
      </p:sp>
      <p:sp>
        <p:nvSpPr>
          <p:cNvPr id="4" name="Date Placeholder 3"/>
          <p:cNvSpPr>
            <a:spLocks noGrp="1"/>
          </p:cNvSpPr>
          <p:nvPr>
            <p:ph type="dt" sz="half" idx="10"/>
          </p:nvPr>
        </p:nvSpPr>
        <p:spPr/>
        <p:txBody>
          <a:bodyPr/>
          <a:lstStyle/>
          <a:p>
            <a:fld id="{05D49C36-0012-4A85-B5A3-B13036079071}"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19</a:t>
            </a:fld>
            <a:endParaRPr lang="en-US"/>
          </a:p>
        </p:txBody>
      </p:sp>
    </p:spTree>
    <p:extLst>
      <p:ext uri="{BB962C8B-B14F-4D97-AF65-F5344CB8AC3E}">
        <p14:creationId xmlns:p14="http://schemas.microsoft.com/office/powerpoint/2010/main" val="17041344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t>
            </a:r>
            <a:endParaRPr lang="en-US" dirty="0"/>
          </a:p>
        </p:txBody>
      </p:sp>
      <p:sp>
        <p:nvSpPr>
          <p:cNvPr id="3" name="Content Placeholder 2"/>
          <p:cNvSpPr>
            <a:spLocks noGrp="1"/>
          </p:cNvSpPr>
          <p:nvPr>
            <p:ph idx="1"/>
          </p:nvPr>
        </p:nvSpPr>
        <p:spPr/>
        <p:txBody>
          <a:bodyPr/>
          <a:lstStyle/>
          <a:p>
            <a:r>
              <a:rPr lang="en-US" dirty="0" smtClean="0"/>
              <a:t>Architecture </a:t>
            </a:r>
            <a:r>
              <a:rPr lang="en-US" dirty="0"/>
              <a:t>of 8051 </a:t>
            </a:r>
            <a:endParaRPr lang="en-US" dirty="0" smtClean="0"/>
          </a:p>
          <a:p>
            <a:r>
              <a:rPr lang="en-US" dirty="0" smtClean="0"/>
              <a:t>Special </a:t>
            </a:r>
            <a:r>
              <a:rPr lang="en-US" dirty="0"/>
              <a:t>Function Registers(SFRs) </a:t>
            </a:r>
            <a:endParaRPr lang="en-US" dirty="0" smtClean="0"/>
          </a:p>
          <a:p>
            <a:r>
              <a:rPr lang="en-US" dirty="0" smtClean="0"/>
              <a:t>I/O </a:t>
            </a:r>
            <a:r>
              <a:rPr lang="en-US" dirty="0"/>
              <a:t>Pins Ports and Circuits </a:t>
            </a:r>
          </a:p>
          <a:p>
            <a:r>
              <a:rPr lang="en-US" dirty="0" smtClean="0"/>
              <a:t>Instruction </a:t>
            </a:r>
            <a:r>
              <a:rPr lang="en-US" dirty="0"/>
              <a:t>set </a:t>
            </a:r>
            <a:endParaRPr lang="en-US" dirty="0" smtClean="0"/>
          </a:p>
          <a:p>
            <a:r>
              <a:rPr lang="en-US" dirty="0" smtClean="0"/>
              <a:t>Addressing modes</a:t>
            </a:r>
          </a:p>
          <a:p>
            <a:r>
              <a:rPr lang="en-US" dirty="0" smtClean="0"/>
              <a:t>Assembly </a:t>
            </a:r>
            <a:r>
              <a:rPr lang="en-US" dirty="0"/>
              <a:t>language programming.</a:t>
            </a:r>
          </a:p>
          <a:p>
            <a:endParaRPr lang="en-US" dirty="0"/>
          </a:p>
        </p:txBody>
      </p:sp>
      <p:sp>
        <p:nvSpPr>
          <p:cNvPr id="4" name="Date Placeholder 3"/>
          <p:cNvSpPr>
            <a:spLocks noGrp="1"/>
          </p:cNvSpPr>
          <p:nvPr>
            <p:ph type="dt" sz="half" idx="10"/>
          </p:nvPr>
        </p:nvSpPr>
        <p:spPr/>
        <p:txBody>
          <a:bodyPr/>
          <a:lstStyle/>
          <a:p>
            <a:fld id="{5557A3EC-41E6-41E1-96C7-BD423242250D}"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a:t>
            </a:fld>
            <a:endParaRPr lang="en-US"/>
          </a:p>
        </p:txBody>
      </p:sp>
    </p:spTree>
    <p:extLst>
      <p:ext uri="{BB962C8B-B14F-4D97-AF65-F5344CB8AC3E}">
        <p14:creationId xmlns:p14="http://schemas.microsoft.com/office/powerpoint/2010/main" val="33906830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ea typeface="PMingLiU" pitchFamily="18" charset="-120"/>
                <a:cs typeface="Times New Roman" panose="02020603050405020304" pitchFamily="18" charset="0"/>
              </a:rPr>
              <a:t>Program Counter &amp; Data Pointer</a:t>
            </a:r>
          </a:p>
        </p:txBody>
      </p:sp>
      <p:sp>
        <p:nvSpPr>
          <p:cNvPr id="3" name="Content Placeholder 2"/>
          <p:cNvSpPr>
            <a:spLocks noGrp="1"/>
          </p:cNvSpPr>
          <p:nvPr>
            <p:ph idx="1"/>
          </p:nvPr>
        </p:nvSpPr>
        <p:spPr/>
        <p:txBody>
          <a:bodyPr/>
          <a:lstStyle/>
          <a:p>
            <a:pPr algn="just"/>
            <a:r>
              <a:rPr lang="en-US" sz="3000" dirty="0">
                <a:latin typeface="Arial" panose="020B0604020202020204" pitchFamily="34" charset="0"/>
                <a:ea typeface="PMingLiU" pitchFamily="18" charset="-120"/>
                <a:cs typeface="Arial" panose="020B0604020202020204" pitchFamily="34" charset="0"/>
              </a:rPr>
              <a:t>They are both 16 bit registers.</a:t>
            </a:r>
          </a:p>
          <a:p>
            <a:pPr algn="just"/>
            <a:r>
              <a:rPr lang="en-US" sz="3000" dirty="0">
                <a:latin typeface="Arial" panose="020B0604020202020204" pitchFamily="34" charset="0"/>
                <a:ea typeface="PMingLiU" pitchFamily="18" charset="-120"/>
                <a:cs typeface="Arial" panose="020B0604020202020204" pitchFamily="34" charset="0"/>
              </a:rPr>
              <a:t>Each is to hold the address of a byte in memory</a:t>
            </a:r>
          </a:p>
          <a:p>
            <a:pPr algn="just"/>
            <a:r>
              <a:rPr lang="en-US" sz="3000" dirty="0">
                <a:latin typeface="Arial" panose="020B0604020202020204" pitchFamily="34" charset="0"/>
                <a:ea typeface="PMingLiU" pitchFamily="18" charset="-120"/>
                <a:cs typeface="Arial" panose="020B0604020202020204" pitchFamily="34" charset="0"/>
              </a:rPr>
              <a:t>PC contains the address of the next instruction to be executed.</a:t>
            </a:r>
          </a:p>
          <a:p>
            <a:pPr algn="just"/>
            <a:r>
              <a:rPr lang="en-US" sz="3000" dirty="0">
                <a:latin typeface="Arial" panose="020B0604020202020204" pitchFamily="34" charset="0"/>
                <a:ea typeface="PMingLiU" pitchFamily="18" charset="-120"/>
                <a:cs typeface="Arial" panose="020B0604020202020204" pitchFamily="34" charset="0"/>
              </a:rPr>
              <a:t>DPTR is made up of two 8 bit register DPH and DPL;</a:t>
            </a:r>
          </a:p>
          <a:p>
            <a:pPr algn="just"/>
            <a:r>
              <a:rPr lang="en-US" sz="3000" dirty="0">
                <a:latin typeface="Arial" panose="020B0604020202020204" pitchFamily="34" charset="0"/>
                <a:ea typeface="PMingLiU" pitchFamily="18" charset="-120"/>
                <a:cs typeface="Arial" panose="020B0604020202020204" pitchFamily="34" charset="0"/>
              </a:rPr>
              <a:t>DPTR contains the address of internal &amp; external code and data that has to be accessed. </a:t>
            </a:r>
          </a:p>
          <a:p>
            <a:pPr algn="just"/>
            <a:endParaRPr lang="en-US" dirty="0"/>
          </a:p>
        </p:txBody>
      </p:sp>
      <p:sp>
        <p:nvSpPr>
          <p:cNvPr id="4" name="Date Placeholder 3"/>
          <p:cNvSpPr>
            <a:spLocks noGrp="1"/>
          </p:cNvSpPr>
          <p:nvPr>
            <p:ph type="dt" sz="half" idx="10"/>
          </p:nvPr>
        </p:nvSpPr>
        <p:spPr/>
        <p:txBody>
          <a:bodyPr/>
          <a:lstStyle/>
          <a:p>
            <a:fld id="{E8BD3C45-ED17-484D-9E13-FE81FAF153D4}"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20</a:t>
            </a:fld>
            <a:endParaRPr lang="en-US"/>
          </a:p>
        </p:txBody>
      </p:sp>
    </p:spTree>
    <p:extLst>
      <p:ext uri="{BB962C8B-B14F-4D97-AF65-F5344CB8AC3E}">
        <p14:creationId xmlns:p14="http://schemas.microsoft.com/office/powerpoint/2010/main" val="38015588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a:solidFill>
                  <a:srgbClr val="000000"/>
                </a:solidFill>
                <a:ea typeface="굴림" pitchFamily="34" charset="-127"/>
              </a:rPr>
              <a:t>8051 Flag bits and the PSW register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673" y="1690688"/>
            <a:ext cx="10362127" cy="4320124"/>
          </a:xfrm>
        </p:spPr>
      </p:pic>
      <p:sp>
        <p:nvSpPr>
          <p:cNvPr id="3" name="Date Placeholder 2"/>
          <p:cNvSpPr>
            <a:spLocks noGrp="1"/>
          </p:cNvSpPr>
          <p:nvPr>
            <p:ph type="dt" sz="half" idx="10"/>
          </p:nvPr>
        </p:nvSpPr>
        <p:spPr/>
        <p:txBody>
          <a:bodyPr/>
          <a:lstStyle/>
          <a:p>
            <a:fld id="{803C0ADB-AE4F-4A1E-BCF9-A57FBBC8F657}"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21</a:t>
            </a:fld>
            <a:endParaRPr lang="en-US"/>
          </a:p>
        </p:txBody>
      </p:sp>
    </p:spTree>
    <p:extLst>
      <p:ext uri="{BB962C8B-B14F-4D97-AF65-F5344CB8AC3E}">
        <p14:creationId xmlns:p14="http://schemas.microsoft.com/office/powerpoint/2010/main" val="23129191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972" y="95705"/>
            <a:ext cx="10650828" cy="6505824"/>
          </a:xfrm>
        </p:spPr>
      </p:pic>
      <p:sp>
        <p:nvSpPr>
          <p:cNvPr id="3" name="Date Placeholder 2"/>
          <p:cNvSpPr>
            <a:spLocks noGrp="1"/>
          </p:cNvSpPr>
          <p:nvPr>
            <p:ph type="dt" sz="half" idx="10"/>
          </p:nvPr>
        </p:nvSpPr>
        <p:spPr/>
        <p:txBody>
          <a:bodyPr/>
          <a:lstStyle/>
          <a:p>
            <a:fld id="{82179A8C-5683-4447-BDDE-BED864178A72}" type="datetime1">
              <a:rPr lang="en-US" smtClean="0"/>
              <a:t>19-Sep-15</a:t>
            </a:fld>
            <a:endParaRPr lang="en-US"/>
          </a:p>
        </p:txBody>
      </p:sp>
      <p:sp>
        <p:nvSpPr>
          <p:cNvPr id="4" name="Slide Number Placeholder 3"/>
          <p:cNvSpPr>
            <a:spLocks noGrp="1"/>
          </p:cNvSpPr>
          <p:nvPr>
            <p:ph type="sldNum" sz="quarter" idx="12"/>
          </p:nvPr>
        </p:nvSpPr>
        <p:spPr/>
        <p:txBody>
          <a:bodyPr/>
          <a:lstStyle/>
          <a:p>
            <a:fld id="{9A51FF56-014E-4135-979E-2BA8818B7C9D}" type="slidenum">
              <a:rPr lang="en-US" smtClean="0"/>
              <a:t>22</a:t>
            </a:fld>
            <a:endParaRPr lang="en-US"/>
          </a:p>
        </p:txBody>
      </p:sp>
      <p:sp>
        <p:nvSpPr>
          <p:cNvPr id="7" name="TextBox 6"/>
          <p:cNvSpPr txBox="1"/>
          <p:nvPr/>
        </p:nvSpPr>
        <p:spPr>
          <a:xfrm>
            <a:off x="4160949" y="6232197"/>
            <a:ext cx="3734873" cy="400110"/>
          </a:xfrm>
          <a:prstGeom prst="rect">
            <a:avLst/>
          </a:prstGeom>
          <a:noFill/>
        </p:spPr>
        <p:txBody>
          <a:bodyPr wrap="square" rtlCol="0">
            <a:spAutoFit/>
          </a:bodyPr>
          <a:lstStyle/>
          <a:p>
            <a:pPr algn="ctr"/>
            <a:r>
              <a:rPr lang="en-US" sz="2000" b="1" dirty="0" smtClean="0"/>
              <a:t>Programming model</a:t>
            </a:r>
            <a:endParaRPr lang="en-US" sz="2000" b="1" dirty="0"/>
          </a:p>
        </p:txBody>
      </p:sp>
    </p:spTree>
    <p:extLst>
      <p:ext uri="{BB962C8B-B14F-4D97-AF65-F5344CB8AC3E}">
        <p14:creationId xmlns:p14="http://schemas.microsoft.com/office/powerpoint/2010/main" val="39957415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19" y="416641"/>
            <a:ext cx="2767885" cy="407607"/>
          </a:xfrm>
        </p:spPr>
        <p:txBody>
          <a:bodyPr>
            <a:noAutofit/>
          </a:bodyPr>
          <a:lstStyle/>
          <a:p>
            <a:r>
              <a:rPr lang="en-US" sz="2800" b="1" dirty="0" smtClean="0"/>
              <a:t>Internal RAM structure </a:t>
            </a:r>
            <a:endParaRPr lang="en-US" sz="2800"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271" b="988"/>
          <a:stretch/>
        </p:blipFill>
        <p:spPr>
          <a:xfrm>
            <a:off x="2781837" y="206063"/>
            <a:ext cx="6903076" cy="6542468"/>
          </a:xfrm>
        </p:spPr>
      </p:pic>
      <p:sp>
        <p:nvSpPr>
          <p:cNvPr id="3" name="Date Placeholder 2"/>
          <p:cNvSpPr>
            <a:spLocks noGrp="1"/>
          </p:cNvSpPr>
          <p:nvPr>
            <p:ph type="dt" sz="half" idx="10"/>
          </p:nvPr>
        </p:nvSpPr>
        <p:spPr/>
        <p:txBody>
          <a:bodyPr/>
          <a:lstStyle/>
          <a:p>
            <a:fld id="{FFC29DB6-12E0-4C1D-8DF7-74EE7E4CF7A6}"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23</a:t>
            </a:fld>
            <a:endParaRPr lang="en-US"/>
          </a:p>
        </p:txBody>
      </p:sp>
    </p:spTree>
    <p:extLst>
      <p:ext uri="{BB962C8B-B14F-4D97-AF65-F5344CB8AC3E}">
        <p14:creationId xmlns:p14="http://schemas.microsoft.com/office/powerpoint/2010/main" val="25835505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function registers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829594"/>
            <a:ext cx="7620000" cy="4343400"/>
          </a:xfrm>
        </p:spPr>
      </p:pic>
      <p:sp>
        <p:nvSpPr>
          <p:cNvPr id="3" name="Date Placeholder 2"/>
          <p:cNvSpPr>
            <a:spLocks noGrp="1"/>
          </p:cNvSpPr>
          <p:nvPr>
            <p:ph type="dt" sz="half" idx="10"/>
          </p:nvPr>
        </p:nvSpPr>
        <p:spPr/>
        <p:txBody>
          <a:bodyPr/>
          <a:lstStyle/>
          <a:p>
            <a:fld id="{A3D48176-162A-41B6-8F2B-382846377A0C}"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24</a:t>
            </a:fld>
            <a:endParaRPr lang="en-US"/>
          </a:p>
        </p:txBody>
      </p:sp>
    </p:spTree>
    <p:extLst>
      <p:ext uri="{BB962C8B-B14F-4D97-AF65-F5344CB8AC3E}">
        <p14:creationId xmlns:p14="http://schemas.microsoft.com/office/powerpoint/2010/main" val="34826766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t>P0 (Port 0, Address 80h, Bit-Addressable):</a:t>
            </a:r>
            <a:r>
              <a:rPr lang="en-US" dirty="0"/>
              <a:t> </a:t>
            </a:r>
          </a:p>
        </p:txBody>
      </p:sp>
      <p:sp>
        <p:nvSpPr>
          <p:cNvPr id="3" name="Content Placeholder 2"/>
          <p:cNvSpPr>
            <a:spLocks noGrp="1"/>
          </p:cNvSpPr>
          <p:nvPr>
            <p:ph idx="1"/>
          </p:nvPr>
        </p:nvSpPr>
        <p:spPr/>
        <p:txBody>
          <a:bodyPr/>
          <a:lstStyle/>
          <a:p>
            <a:pPr algn="just"/>
            <a:r>
              <a:rPr lang="en-US" dirty="0" smtClean="0"/>
              <a:t>This </a:t>
            </a:r>
            <a:r>
              <a:rPr lang="en-US" dirty="0"/>
              <a:t>is input/output port 0. </a:t>
            </a:r>
            <a:endParaRPr lang="en-US" dirty="0" smtClean="0"/>
          </a:p>
          <a:p>
            <a:pPr algn="just"/>
            <a:r>
              <a:rPr lang="en-US" dirty="0" smtClean="0"/>
              <a:t>Each </a:t>
            </a:r>
            <a:r>
              <a:rPr lang="en-US" dirty="0"/>
              <a:t>bit of this SFR corresponds to one of the pins on the microcontroller</a:t>
            </a:r>
            <a:r>
              <a:rPr lang="en-US" dirty="0" smtClean="0"/>
              <a:t>.</a:t>
            </a:r>
          </a:p>
          <a:p>
            <a:pPr algn="just"/>
            <a:r>
              <a:rPr lang="en-US" dirty="0" smtClean="0"/>
              <a:t>For </a:t>
            </a:r>
            <a:r>
              <a:rPr lang="en-US" dirty="0"/>
              <a:t>example, bit 0 of port 0 is pin P0.0, bit 7 is pin P0.7. </a:t>
            </a:r>
            <a:endParaRPr lang="en-US" dirty="0" smtClean="0"/>
          </a:p>
          <a:p>
            <a:pPr algn="just"/>
            <a:r>
              <a:rPr lang="en-US" dirty="0" smtClean="0"/>
              <a:t>Writing </a:t>
            </a:r>
            <a:r>
              <a:rPr lang="en-US" dirty="0"/>
              <a:t>a value of 1 to a bit of this SFR will send a high level on the corresponding I/O pin whereas a value of 0 will bring it to a low level.</a:t>
            </a:r>
          </a:p>
        </p:txBody>
      </p:sp>
      <p:sp>
        <p:nvSpPr>
          <p:cNvPr id="4" name="Date Placeholder 3"/>
          <p:cNvSpPr>
            <a:spLocks noGrp="1"/>
          </p:cNvSpPr>
          <p:nvPr>
            <p:ph type="dt" sz="half" idx="10"/>
          </p:nvPr>
        </p:nvSpPr>
        <p:spPr/>
        <p:txBody>
          <a:bodyPr/>
          <a:lstStyle/>
          <a:p>
            <a:fld id="{879929B5-CF9E-42AA-8451-657AD9C3B485}"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25</a:t>
            </a:fld>
            <a:endParaRPr lang="en-US"/>
          </a:p>
        </p:txBody>
      </p:sp>
    </p:spTree>
    <p:extLst>
      <p:ext uri="{BB962C8B-B14F-4D97-AF65-F5344CB8AC3E}">
        <p14:creationId xmlns:p14="http://schemas.microsoft.com/office/powerpoint/2010/main" val="10241952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 (Stack Pointer, Address 81h)</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This </a:t>
            </a:r>
            <a:r>
              <a:rPr lang="en-US" dirty="0"/>
              <a:t>is the stack pointer of the microcontroller. </a:t>
            </a:r>
            <a:endParaRPr lang="en-US" dirty="0" smtClean="0"/>
          </a:p>
          <a:p>
            <a:pPr algn="just"/>
            <a:r>
              <a:rPr lang="en-US" dirty="0" smtClean="0"/>
              <a:t>This indicates </a:t>
            </a:r>
            <a:r>
              <a:rPr lang="en-US" dirty="0"/>
              <a:t>where the next value to be taken from the stack will be read from in Internal RAM. </a:t>
            </a:r>
            <a:endParaRPr lang="en-US" dirty="0" smtClean="0"/>
          </a:p>
          <a:p>
            <a:pPr algn="just"/>
            <a:r>
              <a:rPr lang="en-US" dirty="0" smtClean="0"/>
              <a:t>If </a:t>
            </a:r>
            <a:r>
              <a:rPr lang="en-US" dirty="0"/>
              <a:t>you push a value onto the stack, the value will be written to the address of SP + 1. </a:t>
            </a:r>
            <a:endParaRPr lang="en-US" dirty="0" smtClean="0"/>
          </a:p>
          <a:p>
            <a:pPr algn="just"/>
            <a:r>
              <a:rPr lang="en-US" dirty="0" smtClean="0"/>
              <a:t>That </a:t>
            </a:r>
            <a:r>
              <a:rPr lang="en-US" dirty="0"/>
              <a:t>is to say, if SP holds the value 07h, a PUSH instruction will push the value onto the stack at address 08h. </a:t>
            </a:r>
            <a:endParaRPr lang="en-US" dirty="0" smtClean="0"/>
          </a:p>
          <a:p>
            <a:pPr algn="just"/>
            <a:r>
              <a:rPr lang="en-US" dirty="0" smtClean="0"/>
              <a:t>This </a:t>
            </a:r>
            <a:r>
              <a:rPr lang="en-US" dirty="0"/>
              <a:t>SFR is modified by all instructions which modify the stack, such as PUSH, POP, LCALL, RET, RETI, and whenever interrupts are provoked by the microcontroller.</a:t>
            </a:r>
          </a:p>
        </p:txBody>
      </p:sp>
      <p:sp>
        <p:nvSpPr>
          <p:cNvPr id="4" name="Date Placeholder 3"/>
          <p:cNvSpPr>
            <a:spLocks noGrp="1"/>
          </p:cNvSpPr>
          <p:nvPr>
            <p:ph type="dt" sz="half" idx="10"/>
          </p:nvPr>
        </p:nvSpPr>
        <p:spPr/>
        <p:txBody>
          <a:bodyPr/>
          <a:lstStyle/>
          <a:p>
            <a:fld id="{386DB51A-EAB8-4ADE-B49A-02E3A262B077}"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26</a:t>
            </a:fld>
            <a:endParaRPr lang="en-US"/>
          </a:p>
        </p:txBody>
      </p:sp>
    </p:spTree>
    <p:extLst>
      <p:ext uri="{BB962C8B-B14F-4D97-AF65-F5344CB8AC3E}">
        <p14:creationId xmlns:p14="http://schemas.microsoft.com/office/powerpoint/2010/main" val="498390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DPL/DPH (Data Pointer Low/High, Addresses 82h/83h):</a:t>
            </a:r>
            <a:endParaRPr lang="en-US" dirty="0"/>
          </a:p>
        </p:txBody>
      </p:sp>
      <p:sp>
        <p:nvSpPr>
          <p:cNvPr id="3" name="Content Placeholder 2"/>
          <p:cNvSpPr>
            <a:spLocks noGrp="1"/>
          </p:cNvSpPr>
          <p:nvPr>
            <p:ph idx="1"/>
          </p:nvPr>
        </p:nvSpPr>
        <p:spPr/>
        <p:txBody>
          <a:bodyPr/>
          <a:lstStyle/>
          <a:p>
            <a:pPr algn="just"/>
            <a:r>
              <a:rPr lang="en-US" dirty="0"/>
              <a:t> The </a:t>
            </a:r>
            <a:r>
              <a:rPr lang="en-US" dirty="0" smtClean="0"/>
              <a:t>DPL </a:t>
            </a:r>
            <a:r>
              <a:rPr lang="en-US" dirty="0"/>
              <a:t>and DPH work together to represent a 16-bit value called the </a:t>
            </a:r>
            <a:r>
              <a:rPr lang="en-US" i="1" dirty="0"/>
              <a:t>Data Pointer</a:t>
            </a:r>
            <a:r>
              <a:rPr lang="en-US" dirty="0"/>
              <a:t>. </a:t>
            </a:r>
            <a:endParaRPr lang="en-US" dirty="0" smtClean="0"/>
          </a:p>
          <a:p>
            <a:pPr algn="just"/>
            <a:r>
              <a:rPr lang="en-US" dirty="0" smtClean="0"/>
              <a:t>The </a:t>
            </a:r>
            <a:r>
              <a:rPr lang="en-US" dirty="0"/>
              <a:t>data pointer is used in operations regarding external RAM and some instructions involving code memory. </a:t>
            </a:r>
            <a:endParaRPr lang="en-US" dirty="0" smtClean="0"/>
          </a:p>
          <a:p>
            <a:pPr algn="just"/>
            <a:r>
              <a:rPr lang="en-US" dirty="0" smtClean="0"/>
              <a:t>Since </a:t>
            </a:r>
            <a:r>
              <a:rPr lang="en-US" dirty="0"/>
              <a:t>it is an unsigned two-byte integer value, it can represent values from </a:t>
            </a:r>
            <a:r>
              <a:rPr lang="en-US" dirty="0" smtClean="0"/>
              <a:t>0000 </a:t>
            </a:r>
            <a:r>
              <a:rPr lang="en-US" dirty="0"/>
              <a:t>to </a:t>
            </a:r>
            <a:r>
              <a:rPr lang="en-US" dirty="0" smtClean="0"/>
              <a:t>FFFF</a:t>
            </a:r>
            <a:endParaRPr lang="en-US" dirty="0"/>
          </a:p>
        </p:txBody>
      </p:sp>
      <p:sp>
        <p:nvSpPr>
          <p:cNvPr id="4" name="Date Placeholder 3"/>
          <p:cNvSpPr>
            <a:spLocks noGrp="1"/>
          </p:cNvSpPr>
          <p:nvPr>
            <p:ph type="dt" sz="half" idx="10"/>
          </p:nvPr>
        </p:nvSpPr>
        <p:spPr/>
        <p:txBody>
          <a:bodyPr/>
          <a:lstStyle/>
          <a:p>
            <a:fld id="{1426FD2B-0467-4BBE-99AA-30A4DE0AC187}"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27</a:t>
            </a:fld>
            <a:endParaRPr lang="en-US"/>
          </a:p>
        </p:txBody>
      </p:sp>
    </p:spTree>
    <p:extLst>
      <p:ext uri="{BB962C8B-B14F-4D97-AF65-F5344CB8AC3E}">
        <p14:creationId xmlns:p14="http://schemas.microsoft.com/office/powerpoint/2010/main" val="2225766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PCON (Power Control, Addresses 87h):</a:t>
            </a:r>
            <a:endParaRPr lang="en-US" dirty="0"/>
          </a:p>
        </p:txBody>
      </p:sp>
      <p:sp>
        <p:nvSpPr>
          <p:cNvPr id="3" name="Content Placeholder 2"/>
          <p:cNvSpPr>
            <a:spLocks noGrp="1"/>
          </p:cNvSpPr>
          <p:nvPr>
            <p:ph idx="1"/>
          </p:nvPr>
        </p:nvSpPr>
        <p:spPr/>
        <p:txBody>
          <a:bodyPr/>
          <a:lstStyle/>
          <a:p>
            <a:pPr algn="just"/>
            <a:r>
              <a:rPr lang="en-US" dirty="0"/>
              <a:t> </a:t>
            </a:r>
            <a:r>
              <a:rPr lang="en-US" dirty="0" smtClean="0"/>
              <a:t>It is </a:t>
            </a:r>
            <a:r>
              <a:rPr lang="en-US" dirty="0"/>
              <a:t>used to control the 8051's power control modes. </a:t>
            </a:r>
            <a:endParaRPr lang="en-US" dirty="0" smtClean="0"/>
          </a:p>
          <a:p>
            <a:pPr algn="just"/>
            <a:r>
              <a:rPr lang="en-US" dirty="0" smtClean="0"/>
              <a:t>Certain </a:t>
            </a:r>
            <a:r>
              <a:rPr lang="en-US" dirty="0"/>
              <a:t>operation modes of the 8051 allow the 8051 to go into a type of "sleep" mode which requires much less power</a:t>
            </a:r>
            <a:r>
              <a:rPr lang="en-US" dirty="0" smtClean="0"/>
              <a:t>.</a:t>
            </a:r>
          </a:p>
          <a:p>
            <a:pPr algn="just"/>
            <a:r>
              <a:rPr lang="en-US" dirty="0" smtClean="0"/>
              <a:t>These </a:t>
            </a:r>
            <a:r>
              <a:rPr lang="en-US" dirty="0"/>
              <a:t>modes of operation are controlled through PCON. </a:t>
            </a:r>
            <a:endParaRPr lang="en-US" dirty="0" smtClean="0"/>
          </a:p>
          <a:p>
            <a:pPr algn="just"/>
            <a:r>
              <a:rPr lang="en-US" dirty="0" smtClean="0"/>
              <a:t>Additionally</a:t>
            </a:r>
            <a:r>
              <a:rPr lang="en-US" dirty="0"/>
              <a:t>, one of the bits in PCON is used to double the effective baud rate of the 8051's serial port.</a:t>
            </a:r>
          </a:p>
        </p:txBody>
      </p:sp>
      <p:sp>
        <p:nvSpPr>
          <p:cNvPr id="4" name="Date Placeholder 3"/>
          <p:cNvSpPr>
            <a:spLocks noGrp="1"/>
          </p:cNvSpPr>
          <p:nvPr>
            <p:ph type="dt" sz="half" idx="10"/>
          </p:nvPr>
        </p:nvSpPr>
        <p:spPr/>
        <p:txBody>
          <a:bodyPr/>
          <a:lstStyle/>
          <a:p>
            <a:fld id="{4FE94584-2107-4383-9D70-747290AE39F4}"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28</a:t>
            </a:fld>
            <a:endParaRPr lang="en-US"/>
          </a:p>
        </p:txBody>
      </p:sp>
    </p:spTree>
    <p:extLst>
      <p:ext uri="{BB962C8B-B14F-4D97-AF65-F5344CB8AC3E}">
        <p14:creationId xmlns:p14="http://schemas.microsoft.com/office/powerpoint/2010/main" val="28575452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PCON (Power Control, Addresses 87h):</a:t>
            </a:r>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27967524-10E9-4A5E-AA29-AB37CA7CA79E}"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29</a:t>
            </a:fld>
            <a:endParaRPr lang="en-US"/>
          </a:p>
        </p:txBody>
      </p:sp>
      <p:pic>
        <p:nvPicPr>
          <p:cNvPr id="4" name="Picture 3"/>
          <p:cNvPicPr>
            <a:picLocks noChangeAspect="1"/>
          </p:cNvPicPr>
          <p:nvPr/>
        </p:nvPicPr>
        <p:blipFill>
          <a:blip r:embed="rId2"/>
          <a:stretch>
            <a:fillRect/>
          </a:stretch>
        </p:blipFill>
        <p:spPr>
          <a:xfrm>
            <a:off x="1262130" y="2171700"/>
            <a:ext cx="9826579" cy="3791218"/>
          </a:xfrm>
          <a:prstGeom prst="rect">
            <a:avLst/>
          </a:prstGeom>
        </p:spPr>
      </p:pic>
    </p:spTree>
    <p:extLst>
      <p:ext uri="{BB962C8B-B14F-4D97-AF65-F5344CB8AC3E}">
        <p14:creationId xmlns:p14="http://schemas.microsoft.com/office/powerpoint/2010/main" val="24050741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944"/>
            <a:ext cx="10515600" cy="1325563"/>
          </a:xfrm>
        </p:spPr>
        <p:txBody>
          <a:bodyPr/>
          <a:lstStyle/>
          <a:p>
            <a:r>
              <a:rPr lang="en-US" dirty="0" smtClean="0"/>
              <a:t>What is  a microcontroller </a:t>
            </a:r>
            <a:r>
              <a:rPr lang="en-US" dirty="0" smtClean="0"/>
              <a:t>?</a:t>
            </a:r>
            <a:endParaRPr lang="en-US" dirty="0"/>
          </a:p>
        </p:txBody>
      </p:sp>
      <p:sp>
        <p:nvSpPr>
          <p:cNvPr id="3" name="Content Placeholder 2"/>
          <p:cNvSpPr>
            <a:spLocks noGrp="1"/>
          </p:cNvSpPr>
          <p:nvPr>
            <p:ph idx="1"/>
          </p:nvPr>
        </p:nvSpPr>
        <p:spPr>
          <a:xfrm>
            <a:off x="381000" y="582702"/>
            <a:ext cx="10515600" cy="4351338"/>
          </a:xfrm>
        </p:spPr>
        <p:txBody>
          <a:bodyPr/>
          <a:lstStyle/>
          <a:p>
            <a:pPr algn="just"/>
            <a:r>
              <a:rPr lang="en-US" dirty="0"/>
              <a:t>Microcontroller (sometimes abbreviated µC, </a:t>
            </a:r>
            <a:r>
              <a:rPr lang="en-US" dirty="0" err="1"/>
              <a:t>uC</a:t>
            </a:r>
            <a:r>
              <a:rPr lang="en-US" dirty="0"/>
              <a:t> or MCU) is a small computer on a single integrated circuit containing a processor core, memory, and programmable input/output peripherals. </a:t>
            </a:r>
          </a:p>
        </p:txBody>
      </p:sp>
      <p:sp>
        <p:nvSpPr>
          <p:cNvPr id="5" name="Date Placeholder 4"/>
          <p:cNvSpPr>
            <a:spLocks noGrp="1"/>
          </p:cNvSpPr>
          <p:nvPr>
            <p:ph type="dt" sz="half" idx="10"/>
          </p:nvPr>
        </p:nvSpPr>
        <p:spPr/>
        <p:txBody>
          <a:bodyPr/>
          <a:lstStyle/>
          <a:p>
            <a:fld id="{33B1AA21-F125-40FC-AEEA-EFE305FF94A3}"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3</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443"/>
          <a:stretch/>
        </p:blipFill>
        <p:spPr>
          <a:xfrm>
            <a:off x="838200" y="1773147"/>
            <a:ext cx="10058400" cy="5085411"/>
          </a:xfrm>
          <a:prstGeom prst="rect">
            <a:avLst/>
          </a:prstGeom>
        </p:spPr>
      </p:pic>
    </p:spTree>
    <p:extLst>
      <p:ext uri="{BB962C8B-B14F-4D97-AF65-F5344CB8AC3E}">
        <p14:creationId xmlns:p14="http://schemas.microsoft.com/office/powerpoint/2010/main" val="260712845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TCON (Timer Control, Addresses 88h, Bit-Addressable):</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It </a:t>
            </a:r>
            <a:r>
              <a:rPr lang="en-US" dirty="0"/>
              <a:t>is used to configure and modify the way in which the 8051's two timers operate. </a:t>
            </a:r>
            <a:endParaRPr lang="en-US" dirty="0" smtClean="0"/>
          </a:p>
          <a:p>
            <a:pPr algn="just"/>
            <a:r>
              <a:rPr lang="en-US" dirty="0" smtClean="0"/>
              <a:t>This </a:t>
            </a:r>
            <a:r>
              <a:rPr lang="en-US" dirty="0"/>
              <a:t>SFR controls whether each of the two timers is running or stopped </a:t>
            </a:r>
            <a:endParaRPr lang="en-US" dirty="0" smtClean="0"/>
          </a:p>
          <a:p>
            <a:pPr algn="just"/>
            <a:r>
              <a:rPr lang="en-US" dirty="0" smtClean="0"/>
              <a:t>It contains </a:t>
            </a:r>
            <a:r>
              <a:rPr lang="en-US" dirty="0"/>
              <a:t>a flag to indicate that each timer has overflowed. </a:t>
            </a:r>
            <a:endParaRPr lang="en-US" dirty="0" smtClean="0"/>
          </a:p>
          <a:p>
            <a:pPr algn="just"/>
            <a:r>
              <a:rPr lang="en-US" dirty="0" smtClean="0"/>
              <a:t>Additionally</a:t>
            </a:r>
            <a:r>
              <a:rPr lang="en-US" dirty="0"/>
              <a:t>, some non-timer related bits are located in the TCON SFR. </a:t>
            </a:r>
            <a:endParaRPr lang="en-US" dirty="0" smtClean="0"/>
          </a:p>
          <a:p>
            <a:pPr algn="just"/>
            <a:r>
              <a:rPr lang="en-US" dirty="0" smtClean="0"/>
              <a:t>These </a:t>
            </a:r>
            <a:r>
              <a:rPr lang="en-US" dirty="0"/>
              <a:t>bits are used to configure the way in which the external interrupts are activated </a:t>
            </a:r>
            <a:endParaRPr lang="en-US" dirty="0" smtClean="0"/>
          </a:p>
          <a:p>
            <a:pPr algn="just"/>
            <a:r>
              <a:rPr lang="en-US" dirty="0" smtClean="0"/>
              <a:t>It </a:t>
            </a:r>
            <a:r>
              <a:rPr lang="en-US" dirty="0" smtClean="0"/>
              <a:t>contains </a:t>
            </a:r>
            <a:r>
              <a:rPr lang="en-US" dirty="0"/>
              <a:t>the external interrupt flags which are set when an external interrupt has </a:t>
            </a:r>
            <a:r>
              <a:rPr lang="en-US" dirty="0" smtClean="0"/>
              <a:t>occurred.</a:t>
            </a:r>
            <a:endParaRPr lang="en-US" dirty="0"/>
          </a:p>
          <a:p>
            <a:endParaRPr lang="en-US" dirty="0"/>
          </a:p>
        </p:txBody>
      </p:sp>
      <p:sp>
        <p:nvSpPr>
          <p:cNvPr id="4" name="Date Placeholder 3"/>
          <p:cNvSpPr>
            <a:spLocks noGrp="1"/>
          </p:cNvSpPr>
          <p:nvPr>
            <p:ph type="dt" sz="half" idx="10"/>
          </p:nvPr>
        </p:nvSpPr>
        <p:spPr/>
        <p:txBody>
          <a:bodyPr/>
          <a:lstStyle/>
          <a:p>
            <a:fld id="{879149E4-D1E8-4B70-9CF5-E703486DAA20}"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30</a:t>
            </a:fld>
            <a:endParaRPr lang="en-US"/>
          </a:p>
        </p:txBody>
      </p:sp>
    </p:spTree>
    <p:extLst>
      <p:ext uri="{BB962C8B-B14F-4D97-AF65-F5344CB8AC3E}">
        <p14:creationId xmlns:p14="http://schemas.microsoft.com/office/powerpoint/2010/main" val="540896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TCON (Timer Control, Addresses 88h, Bit-Addressable):</a:t>
            </a:r>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9769A106-6CB0-4428-8BD3-01FE700E502A}"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31</a:t>
            </a:fld>
            <a:endParaRPr lang="en-US"/>
          </a:p>
        </p:txBody>
      </p:sp>
      <p:pic>
        <p:nvPicPr>
          <p:cNvPr id="4" name="Picture 3"/>
          <p:cNvPicPr>
            <a:picLocks noChangeAspect="1"/>
          </p:cNvPicPr>
          <p:nvPr/>
        </p:nvPicPr>
        <p:blipFill>
          <a:blip r:embed="rId2"/>
          <a:stretch>
            <a:fillRect/>
          </a:stretch>
        </p:blipFill>
        <p:spPr>
          <a:xfrm>
            <a:off x="1004552" y="1931831"/>
            <a:ext cx="9955369" cy="4108361"/>
          </a:xfrm>
          <a:prstGeom prst="rect">
            <a:avLst/>
          </a:prstGeom>
        </p:spPr>
      </p:pic>
    </p:spTree>
    <p:extLst>
      <p:ext uri="{BB962C8B-B14F-4D97-AF65-F5344CB8AC3E}">
        <p14:creationId xmlns:p14="http://schemas.microsoft.com/office/powerpoint/2010/main" val="12908177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T2CON</a:t>
            </a:r>
            <a:endParaRPr lang="en-US" b="1"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6EB16C2A-A53F-49F1-A003-DED63CB89E4C}"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32</a:t>
            </a:fld>
            <a:endParaRPr lang="en-US"/>
          </a:p>
        </p:txBody>
      </p:sp>
      <p:pic>
        <p:nvPicPr>
          <p:cNvPr id="4" name="Picture 3"/>
          <p:cNvPicPr>
            <a:picLocks noChangeAspect="1"/>
          </p:cNvPicPr>
          <p:nvPr/>
        </p:nvPicPr>
        <p:blipFill>
          <a:blip r:embed="rId2"/>
          <a:stretch>
            <a:fillRect/>
          </a:stretch>
        </p:blipFill>
        <p:spPr>
          <a:xfrm>
            <a:off x="1078173" y="1825626"/>
            <a:ext cx="10275627" cy="4351338"/>
          </a:xfrm>
          <a:prstGeom prst="rect">
            <a:avLst/>
          </a:prstGeom>
        </p:spPr>
      </p:pic>
    </p:spTree>
    <p:extLst>
      <p:ext uri="{BB962C8B-B14F-4D97-AF65-F5344CB8AC3E}">
        <p14:creationId xmlns:p14="http://schemas.microsoft.com/office/powerpoint/2010/main" val="401518910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TMOD (Timer Mode, Addresses 89h):</a:t>
            </a:r>
            <a:endParaRPr lang="en-US" dirty="0"/>
          </a:p>
        </p:txBody>
      </p:sp>
      <p:sp>
        <p:nvSpPr>
          <p:cNvPr id="3" name="Content Placeholder 2"/>
          <p:cNvSpPr>
            <a:spLocks noGrp="1"/>
          </p:cNvSpPr>
          <p:nvPr>
            <p:ph idx="1"/>
          </p:nvPr>
        </p:nvSpPr>
        <p:spPr/>
        <p:txBody>
          <a:bodyPr>
            <a:normAutofit fontScale="92500"/>
          </a:bodyPr>
          <a:lstStyle/>
          <a:p>
            <a:pPr algn="just"/>
            <a:r>
              <a:rPr lang="en-US" dirty="0"/>
              <a:t> </a:t>
            </a:r>
            <a:r>
              <a:rPr lang="en-US" dirty="0" smtClean="0"/>
              <a:t>It is </a:t>
            </a:r>
            <a:r>
              <a:rPr lang="en-US" dirty="0"/>
              <a:t>used to configure the mode of operation of each of the two timers. </a:t>
            </a:r>
            <a:endParaRPr lang="en-US" dirty="0" smtClean="0"/>
          </a:p>
          <a:p>
            <a:pPr algn="just"/>
            <a:r>
              <a:rPr lang="en-US" dirty="0" smtClean="0"/>
              <a:t>Using this the  </a:t>
            </a:r>
            <a:r>
              <a:rPr lang="en-US" dirty="0"/>
              <a:t>program may configure each timer to be a </a:t>
            </a:r>
            <a:endParaRPr lang="en-US" dirty="0" smtClean="0"/>
          </a:p>
          <a:p>
            <a:pPr lvl="1" algn="just"/>
            <a:r>
              <a:rPr lang="en-US" dirty="0" smtClean="0"/>
              <a:t>16-bit </a:t>
            </a:r>
            <a:r>
              <a:rPr lang="en-US" dirty="0"/>
              <a:t>timer, </a:t>
            </a:r>
            <a:endParaRPr lang="en-US" dirty="0" smtClean="0"/>
          </a:p>
          <a:p>
            <a:pPr lvl="1" algn="just"/>
            <a:r>
              <a:rPr lang="en-US" dirty="0" smtClean="0"/>
              <a:t>an </a:t>
            </a:r>
            <a:r>
              <a:rPr lang="en-US" dirty="0"/>
              <a:t>8-bit </a:t>
            </a:r>
            <a:r>
              <a:rPr lang="en-US" dirty="0" smtClean="0"/>
              <a:t>auto reload </a:t>
            </a:r>
            <a:r>
              <a:rPr lang="en-US" dirty="0"/>
              <a:t>timer, </a:t>
            </a:r>
            <a:endParaRPr lang="en-US" dirty="0" smtClean="0"/>
          </a:p>
          <a:p>
            <a:pPr lvl="1" algn="just"/>
            <a:r>
              <a:rPr lang="en-US" dirty="0" smtClean="0"/>
              <a:t>a </a:t>
            </a:r>
            <a:r>
              <a:rPr lang="en-US" dirty="0"/>
              <a:t>13-bit timer, </a:t>
            </a:r>
            <a:endParaRPr lang="en-US" dirty="0" smtClean="0"/>
          </a:p>
          <a:p>
            <a:pPr lvl="1" algn="just"/>
            <a:r>
              <a:rPr lang="en-US" dirty="0" smtClean="0"/>
              <a:t>or </a:t>
            </a:r>
            <a:r>
              <a:rPr lang="en-US" dirty="0"/>
              <a:t>two separate timers. </a:t>
            </a:r>
            <a:endParaRPr lang="en-US" dirty="0" smtClean="0"/>
          </a:p>
          <a:p>
            <a:pPr algn="just"/>
            <a:r>
              <a:rPr lang="en-US" dirty="0" smtClean="0"/>
              <a:t>We may </a:t>
            </a:r>
            <a:r>
              <a:rPr lang="en-US" dirty="0"/>
              <a:t>configure the timers to only count when an external pin is activated </a:t>
            </a:r>
            <a:endParaRPr lang="en-US" dirty="0" smtClean="0"/>
          </a:p>
          <a:p>
            <a:pPr marL="0" indent="0" algn="ctr">
              <a:buNone/>
            </a:pPr>
            <a:r>
              <a:rPr lang="en-US" dirty="0" smtClean="0"/>
              <a:t>or </a:t>
            </a:r>
          </a:p>
          <a:p>
            <a:pPr algn="just"/>
            <a:r>
              <a:rPr lang="en-US" dirty="0" smtClean="0"/>
              <a:t>To </a:t>
            </a:r>
            <a:r>
              <a:rPr lang="en-US" dirty="0"/>
              <a:t>count "events" that are indicated on an external pin.</a:t>
            </a:r>
          </a:p>
          <a:p>
            <a:pPr algn="just"/>
            <a:endParaRPr lang="en-US" dirty="0"/>
          </a:p>
        </p:txBody>
      </p:sp>
      <p:sp>
        <p:nvSpPr>
          <p:cNvPr id="4" name="Date Placeholder 3"/>
          <p:cNvSpPr>
            <a:spLocks noGrp="1"/>
          </p:cNvSpPr>
          <p:nvPr>
            <p:ph type="dt" sz="half" idx="10"/>
          </p:nvPr>
        </p:nvSpPr>
        <p:spPr/>
        <p:txBody>
          <a:bodyPr/>
          <a:lstStyle/>
          <a:p>
            <a:fld id="{7FB97539-93CD-4718-AD5F-FAFC4DA62457}"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33</a:t>
            </a:fld>
            <a:endParaRPr lang="en-US"/>
          </a:p>
        </p:txBody>
      </p:sp>
    </p:spTree>
    <p:extLst>
      <p:ext uri="{BB962C8B-B14F-4D97-AF65-F5344CB8AC3E}">
        <p14:creationId xmlns:p14="http://schemas.microsoft.com/office/powerpoint/2010/main" val="1708926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TMOD (Timer Mode, Addresses 89h):</a:t>
            </a:r>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9C2987A2-8B12-413D-9725-273922AD59DE}"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34</a:t>
            </a:fld>
            <a:endParaRPr lang="en-US"/>
          </a:p>
        </p:txBody>
      </p:sp>
      <p:pic>
        <p:nvPicPr>
          <p:cNvPr id="4" name="Picture 3"/>
          <p:cNvPicPr>
            <a:picLocks noChangeAspect="1"/>
          </p:cNvPicPr>
          <p:nvPr/>
        </p:nvPicPr>
        <p:blipFill>
          <a:blip r:embed="rId2"/>
          <a:stretch>
            <a:fillRect/>
          </a:stretch>
        </p:blipFill>
        <p:spPr>
          <a:xfrm>
            <a:off x="838200" y="1825625"/>
            <a:ext cx="10237631" cy="4351338"/>
          </a:xfrm>
          <a:prstGeom prst="rect">
            <a:avLst/>
          </a:prstGeom>
        </p:spPr>
      </p:pic>
    </p:spTree>
    <p:extLst>
      <p:ext uri="{BB962C8B-B14F-4D97-AF65-F5344CB8AC3E}">
        <p14:creationId xmlns:p14="http://schemas.microsoft.com/office/powerpoint/2010/main" val="15789034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TL0/TH0 (Timer 0 Low/High, Addresses 8Ah/8Ch):</a:t>
            </a:r>
            <a:r>
              <a:rPr lang="en-US" dirty="0"/>
              <a:t> </a:t>
            </a:r>
          </a:p>
        </p:txBody>
      </p:sp>
      <p:sp>
        <p:nvSpPr>
          <p:cNvPr id="3" name="Content Placeholder 2"/>
          <p:cNvSpPr>
            <a:spLocks noGrp="1"/>
          </p:cNvSpPr>
          <p:nvPr>
            <p:ph idx="1"/>
          </p:nvPr>
        </p:nvSpPr>
        <p:spPr/>
        <p:txBody>
          <a:bodyPr/>
          <a:lstStyle/>
          <a:p>
            <a:r>
              <a:rPr lang="en-US" dirty="0" smtClean="0"/>
              <a:t>These two represent </a:t>
            </a:r>
            <a:r>
              <a:rPr lang="en-US" dirty="0"/>
              <a:t>timer 0. </a:t>
            </a:r>
            <a:endParaRPr lang="en-US" dirty="0" smtClean="0"/>
          </a:p>
          <a:p>
            <a:r>
              <a:rPr lang="en-US" dirty="0" smtClean="0"/>
              <a:t>Their </a:t>
            </a:r>
            <a:r>
              <a:rPr lang="en-US" dirty="0"/>
              <a:t>exact behavior depends on how the timer is configured in the TMOD SFR; </a:t>
            </a:r>
            <a:endParaRPr lang="en-US" dirty="0" smtClean="0"/>
          </a:p>
          <a:p>
            <a:r>
              <a:rPr lang="en-US" dirty="0"/>
              <a:t>H</a:t>
            </a:r>
            <a:r>
              <a:rPr lang="en-US" dirty="0" smtClean="0"/>
              <a:t>owever</a:t>
            </a:r>
            <a:r>
              <a:rPr lang="en-US" dirty="0"/>
              <a:t>, these timers always count up. </a:t>
            </a:r>
            <a:endParaRPr lang="en-US" dirty="0" smtClean="0"/>
          </a:p>
          <a:p>
            <a:r>
              <a:rPr lang="en-US" dirty="0" smtClean="0">
                <a:solidFill>
                  <a:srgbClr val="FF0000"/>
                </a:solidFill>
              </a:rPr>
              <a:t>What </a:t>
            </a:r>
            <a:r>
              <a:rPr lang="en-US" dirty="0">
                <a:solidFill>
                  <a:srgbClr val="FF0000"/>
                </a:solidFill>
              </a:rPr>
              <a:t>is configurable is how and when they increment in value</a:t>
            </a:r>
            <a:r>
              <a:rPr lang="en-US" dirty="0"/>
              <a:t>.</a:t>
            </a:r>
          </a:p>
          <a:p>
            <a:endParaRPr lang="en-US" dirty="0"/>
          </a:p>
        </p:txBody>
      </p:sp>
      <p:sp>
        <p:nvSpPr>
          <p:cNvPr id="4" name="Date Placeholder 3"/>
          <p:cNvSpPr>
            <a:spLocks noGrp="1"/>
          </p:cNvSpPr>
          <p:nvPr>
            <p:ph type="dt" sz="half" idx="10"/>
          </p:nvPr>
        </p:nvSpPr>
        <p:spPr/>
        <p:txBody>
          <a:bodyPr/>
          <a:lstStyle/>
          <a:p>
            <a:fld id="{B8154889-9411-44B5-9F8B-006C025ED847}"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35</a:t>
            </a:fld>
            <a:endParaRPr lang="en-US"/>
          </a:p>
        </p:txBody>
      </p:sp>
    </p:spTree>
    <p:extLst>
      <p:ext uri="{BB962C8B-B14F-4D97-AF65-F5344CB8AC3E}">
        <p14:creationId xmlns:p14="http://schemas.microsoft.com/office/powerpoint/2010/main" val="28952290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TL1/TH1 (Timer 1 Low/High, Addresses 8Bh/8Dh):</a:t>
            </a:r>
            <a:endParaRPr lang="en-US" dirty="0"/>
          </a:p>
        </p:txBody>
      </p:sp>
      <p:sp>
        <p:nvSpPr>
          <p:cNvPr id="3" name="Content Placeholder 2"/>
          <p:cNvSpPr>
            <a:spLocks noGrp="1"/>
          </p:cNvSpPr>
          <p:nvPr>
            <p:ph idx="1"/>
          </p:nvPr>
        </p:nvSpPr>
        <p:spPr/>
        <p:txBody>
          <a:bodyPr/>
          <a:lstStyle/>
          <a:p>
            <a:pPr algn="just"/>
            <a:r>
              <a:rPr lang="en-US" dirty="0" smtClean="0"/>
              <a:t>These </a:t>
            </a:r>
            <a:r>
              <a:rPr lang="en-US" dirty="0"/>
              <a:t>two </a:t>
            </a:r>
            <a:r>
              <a:rPr lang="en-US" dirty="0" smtClean="0"/>
              <a:t>together represent </a:t>
            </a:r>
            <a:r>
              <a:rPr lang="en-US" dirty="0"/>
              <a:t>timer 1. </a:t>
            </a:r>
            <a:endParaRPr lang="en-US" dirty="0" smtClean="0"/>
          </a:p>
          <a:p>
            <a:pPr algn="just"/>
            <a:r>
              <a:rPr lang="en-US" dirty="0" smtClean="0"/>
              <a:t>Their </a:t>
            </a:r>
            <a:r>
              <a:rPr lang="en-US" dirty="0"/>
              <a:t>exact behavior depends on how the timer is configured in the TMOD SFR; </a:t>
            </a:r>
            <a:endParaRPr lang="en-US" dirty="0" smtClean="0"/>
          </a:p>
          <a:p>
            <a:pPr algn="just"/>
            <a:r>
              <a:rPr lang="en-US" dirty="0"/>
              <a:t>H</a:t>
            </a:r>
            <a:r>
              <a:rPr lang="en-US" dirty="0" smtClean="0"/>
              <a:t>owever</a:t>
            </a:r>
            <a:r>
              <a:rPr lang="en-US" dirty="0"/>
              <a:t>, these timers always count up. </a:t>
            </a:r>
            <a:endParaRPr lang="en-US" dirty="0" smtClean="0"/>
          </a:p>
          <a:p>
            <a:pPr algn="just"/>
            <a:r>
              <a:rPr lang="en-US" dirty="0" smtClean="0"/>
              <a:t>What </a:t>
            </a:r>
            <a:r>
              <a:rPr lang="en-US" dirty="0"/>
              <a:t>is configurable is how and when they increment in value.</a:t>
            </a:r>
          </a:p>
          <a:p>
            <a:pPr algn="just"/>
            <a:endParaRPr lang="en-US" dirty="0"/>
          </a:p>
        </p:txBody>
      </p:sp>
      <p:sp>
        <p:nvSpPr>
          <p:cNvPr id="4" name="Date Placeholder 3"/>
          <p:cNvSpPr>
            <a:spLocks noGrp="1"/>
          </p:cNvSpPr>
          <p:nvPr>
            <p:ph type="dt" sz="half" idx="10"/>
          </p:nvPr>
        </p:nvSpPr>
        <p:spPr/>
        <p:txBody>
          <a:bodyPr/>
          <a:lstStyle/>
          <a:p>
            <a:fld id="{0456DD40-47CB-4E5F-9384-CB449628B6C5}"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36</a:t>
            </a:fld>
            <a:endParaRPr lang="en-US"/>
          </a:p>
        </p:txBody>
      </p:sp>
    </p:spTree>
    <p:extLst>
      <p:ext uri="{BB962C8B-B14F-4D97-AF65-F5344CB8AC3E}">
        <p14:creationId xmlns:p14="http://schemas.microsoft.com/office/powerpoint/2010/main" val="3077219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P1 (Port 1, Address 90h, Bit-Addressable):</a:t>
            </a:r>
            <a:endParaRPr lang="en-US" dirty="0"/>
          </a:p>
        </p:txBody>
      </p:sp>
      <p:sp>
        <p:nvSpPr>
          <p:cNvPr id="3" name="Content Placeholder 2"/>
          <p:cNvSpPr>
            <a:spLocks noGrp="1"/>
          </p:cNvSpPr>
          <p:nvPr>
            <p:ph idx="1"/>
          </p:nvPr>
        </p:nvSpPr>
        <p:spPr/>
        <p:txBody>
          <a:bodyPr/>
          <a:lstStyle/>
          <a:p>
            <a:pPr algn="just"/>
            <a:r>
              <a:rPr lang="en-US" dirty="0"/>
              <a:t> This is input/output port 1. </a:t>
            </a:r>
            <a:endParaRPr lang="en-US" dirty="0" smtClean="0"/>
          </a:p>
          <a:p>
            <a:pPr algn="just"/>
            <a:r>
              <a:rPr lang="en-US" dirty="0" smtClean="0"/>
              <a:t>Each </a:t>
            </a:r>
            <a:r>
              <a:rPr lang="en-US" dirty="0"/>
              <a:t>bit of this SFR corresponds to one of the pins on the microcontroller. </a:t>
            </a:r>
            <a:endParaRPr lang="en-US" dirty="0" smtClean="0"/>
          </a:p>
          <a:p>
            <a:pPr algn="just"/>
            <a:r>
              <a:rPr lang="en-US" dirty="0" smtClean="0"/>
              <a:t>For </a:t>
            </a:r>
            <a:r>
              <a:rPr lang="en-US" dirty="0"/>
              <a:t>example, bit 0 of port 1 is pin P1.0, bit 7 is pin P1.7. </a:t>
            </a:r>
            <a:endParaRPr lang="en-US" dirty="0" smtClean="0"/>
          </a:p>
          <a:p>
            <a:pPr algn="just"/>
            <a:r>
              <a:rPr lang="en-US" dirty="0" smtClean="0"/>
              <a:t>Writing </a:t>
            </a:r>
            <a:r>
              <a:rPr lang="en-US" dirty="0"/>
              <a:t>a value of 1 to a bit of this SFR will send a high level on the corresponding I/O pin whereas a value of 0 will bring it to a low level.</a:t>
            </a:r>
          </a:p>
          <a:p>
            <a:pPr algn="just"/>
            <a:endParaRPr lang="en-US" dirty="0"/>
          </a:p>
        </p:txBody>
      </p:sp>
      <p:sp>
        <p:nvSpPr>
          <p:cNvPr id="4" name="Date Placeholder 3"/>
          <p:cNvSpPr>
            <a:spLocks noGrp="1"/>
          </p:cNvSpPr>
          <p:nvPr>
            <p:ph type="dt" sz="half" idx="10"/>
          </p:nvPr>
        </p:nvSpPr>
        <p:spPr/>
        <p:txBody>
          <a:bodyPr/>
          <a:lstStyle/>
          <a:p>
            <a:fld id="{00864268-4F3E-4F31-ABF8-21C1E208075F}"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37</a:t>
            </a:fld>
            <a:endParaRPr lang="en-US"/>
          </a:p>
        </p:txBody>
      </p:sp>
    </p:spTree>
    <p:extLst>
      <p:ext uri="{BB962C8B-B14F-4D97-AF65-F5344CB8AC3E}">
        <p14:creationId xmlns:p14="http://schemas.microsoft.com/office/powerpoint/2010/main" val="25593228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t>SCON (Serial Control, Addresses 98h, Bit-Addressable):</a:t>
            </a:r>
            <a:endParaRPr lang="en-US" dirty="0"/>
          </a:p>
        </p:txBody>
      </p:sp>
      <p:sp>
        <p:nvSpPr>
          <p:cNvPr id="3" name="Content Placeholder 2"/>
          <p:cNvSpPr>
            <a:spLocks noGrp="1"/>
          </p:cNvSpPr>
          <p:nvPr>
            <p:ph idx="1"/>
          </p:nvPr>
        </p:nvSpPr>
        <p:spPr/>
        <p:txBody>
          <a:bodyPr/>
          <a:lstStyle/>
          <a:p>
            <a:pPr algn="just"/>
            <a:r>
              <a:rPr lang="en-US" dirty="0"/>
              <a:t> </a:t>
            </a:r>
            <a:r>
              <a:rPr lang="en-US" dirty="0" smtClean="0"/>
              <a:t>It is </a:t>
            </a:r>
            <a:r>
              <a:rPr lang="en-US" dirty="0"/>
              <a:t>used to configure the behavior of the 8051's on-board serial port. </a:t>
            </a:r>
            <a:endParaRPr lang="en-US" dirty="0" smtClean="0"/>
          </a:p>
          <a:p>
            <a:pPr algn="just"/>
            <a:r>
              <a:rPr lang="en-US" dirty="0" smtClean="0"/>
              <a:t>This </a:t>
            </a:r>
            <a:r>
              <a:rPr lang="en-US" dirty="0"/>
              <a:t>SFR controls the baud rate of the serial port, whether the serial port is activated to receive data, </a:t>
            </a:r>
            <a:endParaRPr lang="en-US" dirty="0" smtClean="0"/>
          </a:p>
          <a:p>
            <a:pPr algn="just"/>
            <a:r>
              <a:rPr lang="en-US" dirty="0" smtClean="0"/>
              <a:t>It contains </a:t>
            </a:r>
            <a:r>
              <a:rPr lang="en-US" dirty="0"/>
              <a:t>flags that are set when a byte is successfully sent or received.</a:t>
            </a:r>
          </a:p>
          <a:p>
            <a:pPr algn="just"/>
            <a:endParaRPr lang="en-US" dirty="0"/>
          </a:p>
        </p:txBody>
      </p:sp>
      <p:sp>
        <p:nvSpPr>
          <p:cNvPr id="4" name="Date Placeholder 3"/>
          <p:cNvSpPr>
            <a:spLocks noGrp="1"/>
          </p:cNvSpPr>
          <p:nvPr>
            <p:ph type="dt" sz="half" idx="10"/>
          </p:nvPr>
        </p:nvSpPr>
        <p:spPr/>
        <p:txBody>
          <a:bodyPr/>
          <a:lstStyle/>
          <a:p>
            <a:fld id="{5A2A1917-BE49-465B-96A6-0AB1A68B95AA}"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38</a:t>
            </a:fld>
            <a:endParaRPr lang="en-US"/>
          </a:p>
        </p:txBody>
      </p:sp>
    </p:spTree>
    <p:extLst>
      <p:ext uri="{BB962C8B-B14F-4D97-AF65-F5344CB8AC3E}">
        <p14:creationId xmlns:p14="http://schemas.microsoft.com/office/powerpoint/2010/main" val="437641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SCON (Serial Control, Addresses 98h, Bit-Addressable):</a:t>
            </a:r>
            <a:endParaRPr lang="en-US" dirty="0"/>
          </a:p>
        </p:txBody>
      </p:sp>
      <p:sp>
        <p:nvSpPr>
          <p:cNvPr id="3" name="Content Placeholder 2"/>
          <p:cNvSpPr>
            <a:spLocks noGrp="1"/>
          </p:cNvSpPr>
          <p:nvPr>
            <p:ph idx="1"/>
          </p:nvPr>
        </p:nvSpPr>
        <p:spPr/>
        <p:txBody>
          <a:bodyPr/>
          <a:lstStyle/>
          <a:p>
            <a:endParaRPr lang="en-US" dirty="0"/>
          </a:p>
        </p:txBody>
      </p:sp>
      <p:sp>
        <p:nvSpPr>
          <p:cNvPr id="5" name="Date Placeholder 4"/>
          <p:cNvSpPr>
            <a:spLocks noGrp="1"/>
          </p:cNvSpPr>
          <p:nvPr>
            <p:ph type="dt" sz="half" idx="10"/>
          </p:nvPr>
        </p:nvSpPr>
        <p:spPr/>
        <p:txBody>
          <a:bodyPr/>
          <a:lstStyle/>
          <a:p>
            <a:fld id="{550B1521-1CB2-40EE-8C3D-F0D56DAFB9AA}"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39</a:t>
            </a:fld>
            <a:endParaRPr lang="en-US"/>
          </a:p>
        </p:txBody>
      </p:sp>
      <p:pic>
        <p:nvPicPr>
          <p:cNvPr id="4" name="Picture 3"/>
          <p:cNvPicPr>
            <a:picLocks noChangeAspect="1"/>
          </p:cNvPicPr>
          <p:nvPr/>
        </p:nvPicPr>
        <p:blipFill>
          <a:blip r:embed="rId2"/>
          <a:stretch>
            <a:fillRect/>
          </a:stretch>
        </p:blipFill>
        <p:spPr>
          <a:xfrm>
            <a:off x="838200" y="1825625"/>
            <a:ext cx="10515600" cy="4351337"/>
          </a:xfrm>
          <a:prstGeom prst="rect">
            <a:avLst/>
          </a:prstGeom>
        </p:spPr>
      </p:pic>
    </p:spTree>
    <p:extLst>
      <p:ext uri="{BB962C8B-B14F-4D97-AF65-F5344CB8AC3E}">
        <p14:creationId xmlns:p14="http://schemas.microsoft.com/office/powerpoint/2010/main" val="225051161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8051 </a:t>
            </a:r>
            <a:endParaRPr lang="en-US" dirty="0"/>
          </a:p>
        </p:txBody>
      </p:sp>
      <p:sp>
        <p:nvSpPr>
          <p:cNvPr id="3" name="Content Placeholder 2"/>
          <p:cNvSpPr>
            <a:spLocks noGrp="1"/>
          </p:cNvSpPr>
          <p:nvPr>
            <p:ph idx="1"/>
          </p:nvPr>
        </p:nvSpPr>
        <p:spPr/>
        <p:txBody>
          <a:bodyPr/>
          <a:lstStyle/>
          <a:p>
            <a:r>
              <a:rPr lang="en-US" dirty="0" smtClean="0"/>
              <a:t>Features of 8051</a:t>
            </a:r>
          </a:p>
          <a:p>
            <a:r>
              <a:rPr lang="en-US" dirty="0" smtClean="0"/>
              <a:t>Difference between microprocessor and microcontroller</a:t>
            </a:r>
          </a:p>
          <a:p>
            <a:r>
              <a:rPr lang="en-US" dirty="0" smtClean="0"/>
              <a:t>Pin configuration of 8051</a:t>
            </a:r>
          </a:p>
          <a:p>
            <a:r>
              <a:rPr lang="en-US" dirty="0" smtClean="0"/>
              <a:t>Architecture of 8051</a:t>
            </a:r>
          </a:p>
          <a:p>
            <a:r>
              <a:rPr lang="en-US" dirty="0" smtClean="0"/>
              <a:t>Special function registers </a:t>
            </a:r>
            <a:endParaRPr lang="en-US" dirty="0"/>
          </a:p>
        </p:txBody>
      </p:sp>
      <p:sp>
        <p:nvSpPr>
          <p:cNvPr id="4" name="Date Placeholder 3"/>
          <p:cNvSpPr>
            <a:spLocks noGrp="1"/>
          </p:cNvSpPr>
          <p:nvPr>
            <p:ph type="dt" sz="half" idx="10"/>
          </p:nvPr>
        </p:nvSpPr>
        <p:spPr/>
        <p:txBody>
          <a:bodyPr/>
          <a:lstStyle/>
          <a:p>
            <a:fld id="{7C09FF9F-749C-416A-985B-EDB273A7540F}"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a:t>
            </a:fld>
            <a:endParaRPr lang="en-US"/>
          </a:p>
        </p:txBody>
      </p:sp>
    </p:spTree>
    <p:extLst>
      <p:ext uri="{BB962C8B-B14F-4D97-AF65-F5344CB8AC3E}">
        <p14:creationId xmlns:p14="http://schemas.microsoft.com/office/powerpoint/2010/main" val="3930392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SBUF (Serial Control, Addresses 99h):</a:t>
            </a:r>
            <a:endParaRPr lang="en-US" dirty="0"/>
          </a:p>
        </p:txBody>
      </p:sp>
      <p:sp>
        <p:nvSpPr>
          <p:cNvPr id="3" name="Content Placeholder 2"/>
          <p:cNvSpPr>
            <a:spLocks noGrp="1"/>
          </p:cNvSpPr>
          <p:nvPr>
            <p:ph idx="1"/>
          </p:nvPr>
        </p:nvSpPr>
        <p:spPr/>
        <p:txBody>
          <a:bodyPr/>
          <a:lstStyle/>
          <a:p>
            <a:pPr algn="just"/>
            <a:r>
              <a:rPr lang="en-US" dirty="0" smtClean="0"/>
              <a:t>It is </a:t>
            </a:r>
            <a:r>
              <a:rPr lang="en-US" dirty="0"/>
              <a:t>used to send and receive data via the on-board serial port</a:t>
            </a:r>
            <a:r>
              <a:rPr lang="en-US" dirty="0" smtClean="0"/>
              <a:t>.</a:t>
            </a:r>
          </a:p>
          <a:p>
            <a:pPr algn="just"/>
            <a:r>
              <a:rPr lang="en-US" dirty="0" smtClean="0"/>
              <a:t>Any </a:t>
            </a:r>
            <a:r>
              <a:rPr lang="en-US" dirty="0"/>
              <a:t>value written to SBUF will be sent out the serial port's TXD pin. </a:t>
            </a:r>
            <a:endParaRPr lang="en-US" dirty="0" smtClean="0"/>
          </a:p>
          <a:p>
            <a:pPr algn="just"/>
            <a:r>
              <a:rPr lang="en-US" dirty="0" smtClean="0"/>
              <a:t>Any </a:t>
            </a:r>
            <a:r>
              <a:rPr lang="en-US" dirty="0"/>
              <a:t>value which the 8051 receives via the serial port's RXD pin will be delivered to the user program via SBUF. </a:t>
            </a:r>
            <a:endParaRPr lang="en-US" dirty="0" smtClean="0"/>
          </a:p>
          <a:p>
            <a:pPr algn="just"/>
            <a:r>
              <a:rPr lang="en-US" dirty="0" smtClean="0"/>
              <a:t>In </a:t>
            </a:r>
            <a:r>
              <a:rPr lang="en-US" dirty="0"/>
              <a:t>other words, SBUF serves as the output port when written to and as an input port when read from.</a:t>
            </a:r>
          </a:p>
        </p:txBody>
      </p:sp>
      <p:sp>
        <p:nvSpPr>
          <p:cNvPr id="4" name="Date Placeholder 3"/>
          <p:cNvSpPr>
            <a:spLocks noGrp="1"/>
          </p:cNvSpPr>
          <p:nvPr>
            <p:ph type="dt" sz="half" idx="10"/>
          </p:nvPr>
        </p:nvSpPr>
        <p:spPr/>
        <p:txBody>
          <a:bodyPr/>
          <a:lstStyle/>
          <a:p>
            <a:fld id="{860610D4-E22F-4F29-85BE-40CCB629B6B8}"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40</a:t>
            </a:fld>
            <a:endParaRPr lang="en-US"/>
          </a:p>
        </p:txBody>
      </p:sp>
    </p:spTree>
    <p:extLst>
      <p:ext uri="{BB962C8B-B14F-4D97-AF65-F5344CB8AC3E}">
        <p14:creationId xmlns:p14="http://schemas.microsoft.com/office/powerpoint/2010/main" val="19922186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P2 (Port 2, Address A0h, Bit-Addressable):</a:t>
            </a:r>
            <a:endParaRPr lang="en-US" dirty="0"/>
          </a:p>
        </p:txBody>
      </p:sp>
      <p:sp>
        <p:nvSpPr>
          <p:cNvPr id="3" name="Content Placeholder 2"/>
          <p:cNvSpPr>
            <a:spLocks noGrp="1"/>
          </p:cNvSpPr>
          <p:nvPr>
            <p:ph idx="1"/>
          </p:nvPr>
        </p:nvSpPr>
        <p:spPr/>
        <p:txBody>
          <a:bodyPr/>
          <a:lstStyle/>
          <a:p>
            <a:pPr algn="just"/>
            <a:r>
              <a:rPr lang="en-US" dirty="0"/>
              <a:t> This is input/output port 2. </a:t>
            </a:r>
            <a:endParaRPr lang="en-US" dirty="0" smtClean="0"/>
          </a:p>
          <a:p>
            <a:pPr algn="just"/>
            <a:r>
              <a:rPr lang="en-US" dirty="0" smtClean="0"/>
              <a:t>Each </a:t>
            </a:r>
            <a:r>
              <a:rPr lang="en-US" dirty="0"/>
              <a:t>bit of this SFR corresponds to one of the pins on the microcontroller. </a:t>
            </a:r>
            <a:endParaRPr lang="en-US" dirty="0" smtClean="0"/>
          </a:p>
          <a:p>
            <a:pPr algn="just"/>
            <a:r>
              <a:rPr lang="en-US" dirty="0" smtClean="0"/>
              <a:t>For </a:t>
            </a:r>
            <a:r>
              <a:rPr lang="en-US" dirty="0"/>
              <a:t>example, bit 0 of port 2 is pin P2.0, bit 7 is pin P2.7. </a:t>
            </a:r>
            <a:endParaRPr lang="en-US" dirty="0" smtClean="0"/>
          </a:p>
          <a:p>
            <a:pPr algn="just"/>
            <a:r>
              <a:rPr lang="en-US" dirty="0" smtClean="0"/>
              <a:t>Writing </a:t>
            </a:r>
            <a:r>
              <a:rPr lang="en-US" dirty="0"/>
              <a:t>a value of 1 to a bit of this SFR will send a high level on the corresponding I/O pin whereas a value of 0 will bring it to a low level.</a:t>
            </a:r>
          </a:p>
          <a:p>
            <a:pPr algn="just"/>
            <a:endParaRPr lang="en-US" dirty="0"/>
          </a:p>
        </p:txBody>
      </p:sp>
      <p:sp>
        <p:nvSpPr>
          <p:cNvPr id="4" name="Date Placeholder 3"/>
          <p:cNvSpPr>
            <a:spLocks noGrp="1"/>
          </p:cNvSpPr>
          <p:nvPr>
            <p:ph type="dt" sz="half" idx="10"/>
          </p:nvPr>
        </p:nvSpPr>
        <p:spPr/>
        <p:txBody>
          <a:bodyPr/>
          <a:lstStyle/>
          <a:p>
            <a:fld id="{57FA227D-00B8-4C24-93AC-0619CB6301D0}"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41</a:t>
            </a:fld>
            <a:endParaRPr lang="en-US"/>
          </a:p>
        </p:txBody>
      </p:sp>
    </p:spTree>
    <p:extLst>
      <p:ext uri="{BB962C8B-B14F-4D97-AF65-F5344CB8AC3E}">
        <p14:creationId xmlns:p14="http://schemas.microsoft.com/office/powerpoint/2010/main" val="39591932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IE (Interrupt Enable, Addresses A8h):</a:t>
            </a:r>
            <a:r>
              <a:rPr lang="en-US" dirty="0"/>
              <a:t> </a:t>
            </a:r>
          </a:p>
        </p:txBody>
      </p:sp>
      <p:sp>
        <p:nvSpPr>
          <p:cNvPr id="3" name="Content Placeholder 2"/>
          <p:cNvSpPr>
            <a:spLocks noGrp="1"/>
          </p:cNvSpPr>
          <p:nvPr>
            <p:ph idx="1"/>
          </p:nvPr>
        </p:nvSpPr>
        <p:spPr/>
        <p:txBody>
          <a:bodyPr/>
          <a:lstStyle/>
          <a:p>
            <a:pPr algn="just"/>
            <a:r>
              <a:rPr lang="en-US" dirty="0" smtClean="0"/>
              <a:t>It is </a:t>
            </a:r>
            <a:r>
              <a:rPr lang="en-US" dirty="0"/>
              <a:t>used to enable and disable specific interrupts. </a:t>
            </a:r>
            <a:endParaRPr lang="en-US" dirty="0" smtClean="0"/>
          </a:p>
          <a:p>
            <a:pPr algn="just"/>
            <a:r>
              <a:rPr lang="en-US" dirty="0" smtClean="0"/>
              <a:t>The </a:t>
            </a:r>
            <a:r>
              <a:rPr lang="en-US" dirty="0"/>
              <a:t>low 7 bits of the SFR are used to enable/disable the specific interrupts, </a:t>
            </a:r>
            <a:endParaRPr lang="en-US" dirty="0" smtClean="0"/>
          </a:p>
          <a:p>
            <a:pPr algn="just"/>
            <a:r>
              <a:rPr lang="en-US" dirty="0" smtClean="0"/>
              <a:t>where </a:t>
            </a:r>
            <a:r>
              <a:rPr lang="en-US" dirty="0"/>
              <a:t>as the highest bit is used to enable or disable ALL interrupts. </a:t>
            </a:r>
            <a:endParaRPr lang="en-US" dirty="0" smtClean="0"/>
          </a:p>
          <a:p>
            <a:pPr algn="just"/>
            <a:r>
              <a:rPr lang="en-US" dirty="0" smtClean="0"/>
              <a:t>Thus, </a:t>
            </a:r>
            <a:r>
              <a:rPr lang="en-US" dirty="0"/>
              <a:t>if the high bit of IE is 0 all interrupts are disabled regardless of whether an individual interrupt is enabled by setting a lower bit.</a:t>
            </a:r>
          </a:p>
        </p:txBody>
      </p:sp>
      <p:sp>
        <p:nvSpPr>
          <p:cNvPr id="4" name="Date Placeholder 3"/>
          <p:cNvSpPr>
            <a:spLocks noGrp="1"/>
          </p:cNvSpPr>
          <p:nvPr>
            <p:ph type="dt" sz="half" idx="10"/>
          </p:nvPr>
        </p:nvSpPr>
        <p:spPr/>
        <p:txBody>
          <a:bodyPr/>
          <a:lstStyle/>
          <a:p>
            <a:fld id="{E5F845CC-2596-46AC-8E38-960B15073525}"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42</a:t>
            </a:fld>
            <a:endParaRPr lang="en-US"/>
          </a:p>
        </p:txBody>
      </p:sp>
    </p:spTree>
    <p:extLst>
      <p:ext uri="{BB962C8B-B14F-4D97-AF65-F5344CB8AC3E}">
        <p14:creationId xmlns:p14="http://schemas.microsoft.com/office/powerpoint/2010/main" val="41885400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IE (Interrupt Enable, Addresses A8h):</a:t>
            </a:r>
            <a:r>
              <a:rPr lang="en-US" dirty="0"/>
              <a:t> </a:t>
            </a:r>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0FF80FDF-7569-4F66-AFA7-7328CD99B568}"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43</a:t>
            </a:fld>
            <a:endParaRPr lang="en-US"/>
          </a:p>
        </p:txBody>
      </p:sp>
      <p:pic>
        <p:nvPicPr>
          <p:cNvPr id="4" name="Picture 3"/>
          <p:cNvPicPr>
            <a:picLocks noChangeAspect="1"/>
          </p:cNvPicPr>
          <p:nvPr/>
        </p:nvPicPr>
        <p:blipFill>
          <a:blip r:embed="rId2"/>
          <a:stretch>
            <a:fillRect/>
          </a:stretch>
        </p:blipFill>
        <p:spPr>
          <a:xfrm>
            <a:off x="953037" y="1825625"/>
            <a:ext cx="10303098" cy="4111536"/>
          </a:xfrm>
          <a:prstGeom prst="rect">
            <a:avLst/>
          </a:prstGeom>
        </p:spPr>
      </p:pic>
    </p:spTree>
    <p:extLst>
      <p:ext uri="{BB962C8B-B14F-4D97-AF65-F5344CB8AC3E}">
        <p14:creationId xmlns:p14="http://schemas.microsoft.com/office/powerpoint/2010/main" val="256084607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P3 (Port 3, Address B0h, Bit-Addressable):</a:t>
            </a:r>
            <a:endParaRPr lang="en-US" dirty="0"/>
          </a:p>
        </p:txBody>
      </p:sp>
      <p:sp>
        <p:nvSpPr>
          <p:cNvPr id="3" name="Content Placeholder 2"/>
          <p:cNvSpPr>
            <a:spLocks noGrp="1"/>
          </p:cNvSpPr>
          <p:nvPr>
            <p:ph idx="1"/>
          </p:nvPr>
        </p:nvSpPr>
        <p:spPr/>
        <p:txBody>
          <a:bodyPr/>
          <a:lstStyle/>
          <a:p>
            <a:pPr algn="just"/>
            <a:r>
              <a:rPr lang="en-US" dirty="0"/>
              <a:t> This is input/output port 3. </a:t>
            </a:r>
            <a:endParaRPr lang="en-US" dirty="0" smtClean="0"/>
          </a:p>
          <a:p>
            <a:pPr algn="just"/>
            <a:r>
              <a:rPr lang="en-US" dirty="0" smtClean="0"/>
              <a:t>Each </a:t>
            </a:r>
            <a:r>
              <a:rPr lang="en-US" dirty="0"/>
              <a:t>bit of this SFR corresponds to one of the pins on the microcontroller. </a:t>
            </a:r>
            <a:endParaRPr lang="en-US" dirty="0" smtClean="0"/>
          </a:p>
          <a:p>
            <a:pPr algn="just"/>
            <a:r>
              <a:rPr lang="en-US" dirty="0" smtClean="0"/>
              <a:t>For </a:t>
            </a:r>
            <a:r>
              <a:rPr lang="en-US" dirty="0"/>
              <a:t>example, bit 0 of port 3 is pin P3.0, bit 7 is pin P3.7. </a:t>
            </a:r>
            <a:endParaRPr lang="en-US" dirty="0" smtClean="0"/>
          </a:p>
          <a:p>
            <a:pPr algn="just"/>
            <a:r>
              <a:rPr lang="en-US" dirty="0" smtClean="0"/>
              <a:t>Writing </a:t>
            </a:r>
            <a:r>
              <a:rPr lang="en-US" dirty="0"/>
              <a:t>a value of 1 to a bit of this SFR will send a high level on the corresponding I/O pin whereas a value of 0 will bring it to a low level.</a:t>
            </a:r>
          </a:p>
          <a:p>
            <a:pPr algn="just"/>
            <a:endParaRPr lang="en-US" dirty="0"/>
          </a:p>
        </p:txBody>
      </p:sp>
      <p:sp>
        <p:nvSpPr>
          <p:cNvPr id="4" name="Date Placeholder 3"/>
          <p:cNvSpPr>
            <a:spLocks noGrp="1"/>
          </p:cNvSpPr>
          <p:nvPr>
            <p:ph type="dt" sz="half" idx="10"/>
          </p:nvPr>
        </p:nvSpPr>
        <p:spPr/>
        <p:txBody>
          <a:bodyPr/>
          <a:lstStyle/>
          <a:p>
            <a:fld id="{6E303A13-FD31-42A2-9163-799768BE7B52}"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44</a:t>
            </a:fld>
            <a:endParaRPr lang="en-US"/>
          </a:p>
        </p:txBody>
      </p:sp>
    </p:spTree>
    <p:extLst>
      <p:ext uri="{BB962C8B-B14F-4D97-AF65-F5344CB8AC3E}">
        <p14:creationId xmlns:p14="http://schemas.microsoft.com/office/powerpoint/2010/main" val="32666931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IP (Interrupt Priority, Addresses B8h, Bit-Addressable):</a:t>
            </a:r>
            <a:r>
              <a:rPr lang="en-US" dirty="0"/>
              <a:t> </a:t>
            </a:r>
          </a:p>
        </p:txBody>
      </p:sp>
      <p:sp>
        <p:nvSpPr>
          <p:cNvPr id="3" name="Content Placeholder 2"/>
          <p:cNvSpPr>
            <a:spLocks noGrp="1"/>
          </p:cNvSpPr>
          <p:nvPr>
            <p:ph idx="1"/>
          </p:nvPr>
        </p:nvSpPr>
        <p:spPr/>
        <p:txBody>
          <a:bodyPr>
            <a:normAutofit fontScale="92500"/>
          </a:bodyPr>
          <a:lstStyle/>
          <a:p>
            <a:r>
              <a:rPr lang="en-US" dirty="0" smtClean="0"/>
              <a:t>It is used </a:t>
            </a:r>
            <a:r>
              <a:rPr lang="en-US" dirty="0"/>
              <a:t>to specify the relative priority of each interrupt. </a:t>
            </a:r>
            <a:endParaRPr lang="en-US" dirty="0" smtClean="0"/>
          </a:p>
          <a:p>
            <a:r>
              <a:rPr lang="en-US" dirty="0" smtClean="0"/>
              <a:t>On </a:t>
            </a:r>
            <a:r>
              <a:rPr lang="en-US" dirty="0"/>
              <a:t>the 8051, an interrupt may either be of low (0) priority or high (1) priority. </a:t>
            </a:r>
            <a:endParaRPr lang="en-US" dirty="0" smtClean="0"/>
          </a:p>
          <a:p>
            <a:r>
              <a:rPr lang="en-US" dirty="0" smtClean="0"/>
              <a:t>An </a:t>
            </a:r>
            <a:r>
              <a:rPr lang="en-US" dirty="0"/>
              <a:t>interrupt may only interrupt interrupts of lower priority. </a:t>
            </a:r>
            <a:endParaRPr lang="en-US" dirty="0" smtClean="0"/>
          </a:p>
          <a:p>
            <a:r>
              <a:rPr lang="en-US" dirty="0" smtClean="0"/>
              <a:t>For </a:t>
            </a:r>
            <a:r>
              <a:rPr lang="en-US" dirty="0"/>
              <a:t>example, if we configure the 8051 so that all interrupts are of low priority except the serial interrupt, the serial interrupt will always be able to interrupt the system, even if another interrupt is currently executing. </a:t>
            </a:r>
            <a:endParaRPr lang="en-US" dirty="0" smtClean="0"/>
          </a:p>
          <a:p>
            <a:r>
              <a:rPr lang="en-US" dirty="0" smtClean="0"/>
              <a:t>However</a:t>
            </a:r>
            <a:r>
              <a:rPr lang="en-US" dirty="0"/>
              <a:t>, if a serial interrupt is executing no other interrupt will be able to interrupt the serial interrupt routine since the serial interrupt routine has the highest priority.</a:t>
            </a:r>
          </a:p>
          <a:p>
            <a:endParaRPr lang="en-US" dirty="0"/>
          </a:p>
        </p:txBody>
      </p:sp>
      <p:sp>
        <p:nvSpPr>
          <p:cNvPr id="4" name="Date Placeholder 3"/>
          <p:cNvSpPr>
            <a:spLocks noGrp="1"/>
          </p:cNvSpPr>
          <p:nvPr>
            <p:ph type="dt" sz="half" idx="10"/>
          </p:nvPr>
        </p:nvSpPr>
        <p:spPr/>
        <p:txBody>
          <a:bodyPr/>
          <a:lstStyle/>
          <a:p>
            <a:fld id="{75AF8551-0708-4D9A-8BAD-DA88914F7639}"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45</a:t>
            </a:fld>
            <a:endParaRPr lang="en-US"/>
          </a:p>
        </p:txBody>
      </p:sp>
    </p:spTree>
    <p:extLst>
      <p:ext uri="{BB962C8B-B14F-4D97-AF65-F5344CB8AC3E}">
        <p14:creationId xmlns:p14="http://schemas.microsoft.com/office/powerpoint/2010/main" val="26059352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IP (Interrupt Priority, Addresses B8h, Bit-Addressable):</a:t>
            </a:r>
            <a:r>
              <a:rPr lang="en-US" dirty="0"/>
              <a:t> </a:t>
            </a:r>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70985383-E398-4CD3-BDFB-668F67EA6AED}"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46</a:t>
            </a:fld>
            <a:endParaRPr lang="en-US"/>
          </a:p>
        </p:txBody>
      </p:sp>
      <p:pic>
        <p:nvPicPr>
          <p:cNvPr id="4" name="Picture 3"/>
          <p:cNvPicPr>
            <a:picLocks noChangeAspect="1"/>
          </p:cNvPicPr>
          <p:nvPr/>
        </p:nvPicPr>
        <p:blipFill>
          <a:blip r:embed="rId2"/>
          <a:stretch>
            <a:fillRect/>
          </a:stretch>
        </p:blipFill>
        <p:spPr>
          <a:xfrm>
            <a:off x="838200" y="1825625"/>
            <a:ext cx="10515600" cy="4486275"/>
          </a:xfrm>
          <a:prstGeom prst="rect">
            <a:avLst/>
          </a:prstGeom>
        </p:spPr>
      </p:pic>
    </p:spTree>
    <p:extLst>
      <p:ext uri="{BB962C8B-B14F-4D97-AF65-F5344CB8AC3E}">
        <p14:creationId xmlns:p14="http://schemas.microsoft.com/office/powerpoint/2010/main" val="20700889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PSW (Program Status Word, Addresses D0h, Bit-Addressable):</a:t>
            </a:r>
            <a:r>
              <a:rPr lang="en-US" dirty="0"/>
              <a:t> </a:t>
            </a:r>
          </a:p>
        </p:txBody>
      </p:sp>
      <p:sp>
        <p:nvSpPr>
          <p:cNvPr id="3" name="Content Placeholder 2"/>
          <p:cNvSpPr>
            <a:spLocks noGrp="1"/>
          </p:cNvSpPr>
          <p:nvPr>
            <p:ph idx="1"/>
          </p:nvPr>
        </p:nvSpPr>
        <p:spPr/>
        <p:txBody>
          <a:bodyPr/>
          <a:lstStyle/>
          <a:p>
            <a:r>
              <a:rPr lang="en-US" dirty="0" smtClean="0"/>
              <a:t>The </a:t>
            </a:r>
            <a:r>
              <a:rPr lang="en-US" dirty="0"/>
              <a:t>Program Status Word is used to store a number of important bits that are set and cleared by 8051 instructions. </a:t>
            </a:r>
            <a:endParaRPr lang="en-US" dirty="0" smtClean="0"/>
          </a:p>
          <a:p>
            <a:r>
              <a:rPr lang="en-US" dirty="0" smtClean="0"/>
              <a:t>The </a:t>
            </a:r>
            <a:r>
              <a:rPr lang="en-US" dirty="0"/>
              <a:t>PSW SFR contains the carry flag, the auxiliary carry flag, the overflow flag, and the parity flag. </a:t>
            </a:r>
            <a:endParaRPr lang="en-US" dirty="0" smtClean="0"/>
          </a:p>
          <a:p>
            <a:r>
              <a:rPr lang="en-US" dirty="0" smtClean="0"/>
              <a:t>Additionally</a:t>
            </a:r>
            <a:r>
              <a:rPr lang="en-US" dirty="0"/>
              <a:t>, the PSW register contains the register bank select flags which are used to select which of the "R" register banks are currently selected.</a:t>
            </a:r>
          </a:p>
          <a:p>
            <a:endParaRPr lang="en-US" dirty="0"/>
          </a:p>
        </p:txBody>
      </p:sp>
      <p:sp>
        <p:nvSpPr>
          <p:cNvPr id="4" name="Date Placeholder 3"/>
          <p:cNvSpPr>
            <a:spLocks noGrp="1"/>
          </p:cNvSpPr>
          <p:nvPr>
            <p:ph type="dt" sz="half" idx="10"/>
          </p:nvPr>
        </p:nvSpPr>
        <p:spPr/>
        <p:txBody>
          <a:bodyPr/>
          <a:lstStyle/>
          <a:p>
            <a:fld id="{37A38AC0-BE0E-47B6-B4CF-4FF28EF9D092}"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47</a:t>
            </a:fld>
            <a:endParaRPr lang="en-US"/>
          </a:p>
        </p:txBody>
      </p:sp>
    </p:spTree>
    <p:extLst>
      <p:ext uri="{BB962C8B-B14F-4D97-AF65-F5344CB8AC3E}">
        <p14:creationId xmlns:p14="http://schemas.microsoft.com/office/powerpoint/2010/main" val="40209821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 (Accumulator, Addresses E0h, Bit-Addressable):</a:t>
            </a:r>
            <a:endParaRPr lang="en-US" dirty="0"/>
          </a:p>
        </p:txBody>
      </p:sp>
      <p:sp>
        <p:nvSpPr>
          <p:cNvPr id="3" name="Content Placeholder 2"/>
          <p:cNvSpPr>
            <a:spLocks noGrp="1"/>
          </p:cNvSpPr>
          <p:nvPr>
            <p:ph idx="1"/>
          </p:nvPr>
        </p:nvSpPr>
        <p:spPr/>
        <p:txBody>
          <a:bodyPr/>
          <a:lstStyle/>
          <a:p>
            <a:pPr algn="just"/>
            <a:r>
              <a:rPr lang="en-US" dirty="0"/>
              <a:t> The Accumulator is one of the most-used SFRs on the 8051 since it is involved in so many instructions. </a:t>
            </a:r>
            <a:endParaRPr lang="en-US" dirty="0" smtClean="0"/>
          </a:p>
          <a:p>
            <a:pPr algn="just"/>
            <a:r>
              <a:rPr lang="en-US" dirty="0" smtClean="0"/>
              <a:t>The </a:t>
            </a:r>
            <a:r>
              <a:rPr lang="en-US" dirty="0"/>
              <a:t>Accumulator resides as an SFR at E0h, which means the instruction </a:t>
            </a:r>
            <a:r>
              <a:rPr lang="en-US" b="1" dirty="0"/>
              <a:t>MOV A,#20h</a:t>
            </a:r>
            <a:r>
              <a:rPr lang="en-US" dirty="0"/>
              <a:t> is really the same as </a:t>
            </a:r>
            <a:r>
              <a:rPr lang="en-US" b="1" dirty="0"/>
              <a:t>MOV E0h,#20h</a:t>
            </a:r>
            <a:r>
              <a:rPr lang="en-US" dirty="0"/>
              <a:t>. </a:t>
            </a:r>
            <a:endParaRPr lang="en-US" dirty="0" smtClean="0"/>
          </a:p>
          <a:p>
            <a:pPr algn="just"/>
            <a:r>
              <a:rPr lang="en-US" dirty="0" smtClean="0"/>
              <a:t>However</a:t>
            </a:r>
            <a:r>
              <a:rPr lang="en-US" dirty="0"/>
              <a:t>, it is a good idea to use the first method since it only requires two bytes whereas the second option requires three bytes.</a:t>
            </a:r>
          </a:p>
        </p:txBody>
      </p:sp>
      <p:sp>
        <p:nvSpPr>
          <p:cNvPr id="4" name="Date Placeholder 3"/>
          <p:cNvSpPr>
            <a:spLocks noGrp="1"/>
          </p:cNvSpPr>
          <p:nvPr>
            <p:ph type="dt" sz="half" idx="10"/>
          </p:nvPr>
        </p:nvSpPr>
        <p:spPr/>
        <p:txBody>
          <a:bodyPr/>
          <a:lstStyle/>
          <a:p>
            <a:fld id="{E17FECB7-A7BC-42D1-B20E-587350F3A5D1}"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48</a:t>
            </a:fld>
            <a:endParaRPr lang="en-US"/>
          </a:p>
        </p:txBody>
      </p:sp>
    </p:spTree>
    <p:extLst>
      <p:ext uri="{BB962C8B-B14F-4D97-AF65-F5344CB8AC3E}">
        <p14:creationId xmlns:p14="http://schemas.microsoft.com/office/powerpoint/2010/main" val="2718739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 (B Register, Addresses F0h, Bit-Addressable):</a:t>
            </a:r>
            <a:endParaRPr lang="en-US" dirty="0"/>
          </a:p>
        </p:txBody>
      </p:sp>
      <p:sp>
        <p:nvSpPr>
          <p:cNvPr id="3" name="Content Placeholder 2"/>
          <p:cNvSpPr>
            <a:spLocks noGrp="1"/>
          </p:cNvSpPr>
          <p:nvPr>
            <p:ph idx="1"/>
          </p:nvPr>
        </p:nvSpPr>
        <p:spPr/>
        <p:txBody>
          <a:bodyPr/>
          <a:lstStyle/>
          <a:p>
            <a:pPr algn="just"/>
            <a:r>
              <a:rPr lang="en-US" dirty="0"/>
              <a:t> The "B" register is used in two instructions: the multiply and divide operations. </a:t>
            </a:r>
            <a:endParaRPr lang="en-US" dirty="0" smtClean="0"/>
          </a:p>
          <a:p>
            <a:pPr algn="just"/>
            <a:r>
              <a:rPr lang="en-US" dirty="0" smtClean="0"/>
              <a:t>The </a:t>
            </a:r>
            <a:r>
              <a:rPr lang="en-US" dirty="0"/>
              <a:t>B register is also commonly used by programmers as an auxiliary register to temporarily store values.</a:t>
            </a:r>
          </a:p>
          <a:p>
            <a:pPr algn="just"/>
            <a:endParaRPr lang="en-US" dirty="0"/>
          </a:p>
        </p:txBody>
      </p:sp>
      <p:sp>
        <p:nvSpPr>
          <p:cNvPr id="4" name="Date Placeholder 3"/>
          <p:cNvSpPr>
            <a:spLocks noGrp="1"/>
          </p:cNvSpPr>
          <p:nvPr>
            <p:ph type="dt" sz="half" idx="10"/>
          </p:nvPr>
        </p:nvSpPr>
        <p:spPr/>
        <p:txBody>
          <a:bodyPr/>
          <a:lstStyle/>
          <a:p>
            <a:fld id="{E1A07640-B702-48ED-B315-14BED1D997C9}"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49</a:t>
            </a:fld>
            <a:endParaRPr lang="en-US"/>
          </a:p>
        </p:txBody>
      </p:sp>
    </p:spTree>
    <p:extLst>
      <p:ext uri="{BB962C8B-B14F-4D97-AF65-F5344CB8AC3E}">
        <p14:creationId xmlns:p14="http://schemas.microsoft.com/office/powerpoint/2010/main" val="37433638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8051</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8 bit </a:t>
            </a:r>
            <a:r>
              <a:rPr lang="en-US" dirty="0" smtClean="0"/>
              <a:t>CPU with </a:t>
            </a:r>
            <a:r>
              <a:rPr lang="en-US" dirty="0" smtClean="0"/>
              <a:t>registers A and B</a:t>
            </a:r>
          </a:p>
          <a:p>
            <a:pPr algn="just"/>
            <a:r>
              <a:rPr lang="en-US" dirty="0" smtClean="0"/>
              <a:t>16 bit PC and DPTR(data pointer).</a:t>
            </a:r>
          </a:p>
          <a:p>
            <a:pPr algn="just"/>
            <a:r>
              <a:rPr lang="en-US" dirty="0" smtClean="0"/>
              <a:t>8 bit program status word(PSW)</a:t>
            </a:r>
          </a:p>
          <a:p>
            <a:pPr algn="just"/>
            <a:r>
              <a:rPr lang="en-US" dirty="0" smtClean="0"/>
              <a:t>8 bit Stack Pointer</a:t>
            </a:r>
          </a:p>
          <a:p>
            <a:pPr algn="just"/>
            <a:r>
              <a:rPr lang="en-US" dirty="0" smtClean="0"/>
              <a:t>4K Internal ROM</a:t>
            </a:r>
          </a:p>
          <a:p>
            <a:pPr algn="just"/>
            <a:r>
              <a:rPr lang="en-US" dirty="0" smtClean="0"/>
              <a:t>128bytes Internal RAM</a:t>
            </a:r>
          </a:p>
          <a:p>
            <a:pPr algn="just">
              <a:buNone/>
            </a:pPr>
            <a:r>
              <a:rPr lang="en-US" dirty="0" smtClean="0"/>
              <a:t>         </a:t>
            </a:r>
            <a:r>
              <a:rPr lang="en-US" dirty="0" smtClean="0">
                <a:sym typeface="Wingdings" panose="05000000000000000000" pitchFamily="2" charset="2"/>
              </a:rPr>
              <a:t></a:t>
            </a:r>
            <a:r>
              <a:rPr lang="en-US" dirty="0" smtClean="0"/>
              <a:t>4 register banks each having 8 registers</a:t>
            </a:r>
          </a:p>
          <a:p>
            <a:pPr algn="just">
              <a:buNone/>
            </a:pPr>
            <a:r>
              <a:rPr lang="en-US" dirty="0" smtClean="0"/>
              <a:t>         </a:t>
            </a:r>
            <a:r>
              <a:rPr lang="en-US" dirty="0" smtClean="0">
                <a:sym typeface="Wingdings" panose="05000000000000000000" pitchFamily="2" charset="2"/>
              </a:rPr>
              <a:t>16 </a:t>
            </a:r>
            <a:r>
              <a:rPr lang="en-US" dirty="0" smtClean="0">
                <a:sym typeface="Wingdings" panose="05000000000000000000" pitchFamily="2" charset="2"/>
              </a:rPr>
              <a:t>bytes, which </a:t>
            </a:r>
            <a:r>
              <a:rPr lang="en-US" dirty="0" smtClean="0">
                <a:sym typeface="Wingdings" panose="05000000000000000000" pitchFamily="2" charset="2"/>
              </a:rPr>
              <a:t>may be addressed at the bit level.</a:t>
            </a:r>
          </a:p>
          <a:p>
            <a:pPr algn="just">
              <a:buNone/>
            </a:pPr>
            <a:r>
              <a:rPr lang="en-US" dirty="0" smtClean="0">
                <a:sym typeface="Wingdings" panose="05000000000000000000" pitchFamily="2" charset="2"/>
              </a:rPr>
              <a:t>         80 bytes of general purpose data memory</a:t>
            </a:r>
            <a:endParaRPr lang="en-US" dirty="0" smtClean="0"/>
          </a:p>
          <a:p>
            <a:pPr algn="just"/>
            <a:endParaRPr lang="en-US" dirty="0"/>
          </a:p>
        </p:txBody>
      </p:sp>
      <p:sp>
        <p:nvSpPr>
          <p:cNvPr id="5" name="Date Placeholder 4"/>
          <p:cNvSpPr>
            <a:spLocks noGrp="1"/>
          </p:cNvSpPr>
          <p:nvPr>
            <p:ph type="dt" sz="half" idx="10"/>
          </p:nvPr>
        </p:nvSpPr>
        <p:spPr/>
        <p:txBody>
          <a:bodyPr/>
          <a:lstStyle/>
          <a:p>
            <a:fld id="{946D5A3F-A233-4938-AB62-7C1A81AAA366}"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5</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77" t="22865" r="10261" b="12316"/>
          <a:stretch/>
        </p:blipFill>
        <p:spPr>
          <a:xfrm>
            <a:off x="8172718" y="2125014"/>
            <a:ext cx="3181082" cy="1543100"/>
          </a:xfrm>
          <a:prstGeom prst="rect">
            <a:avLst/>
          </a:prstGeom>
        </p:spPr>
      </p:pic>
    </p:spTree>
    <p:extLst>
      <p:ext uri="{BB962C8B-B14F-4D97-AF65-F5344CB8AC3E}">
        <p14:creationId xmlns:p14="http://schemas.microsoft.com/office/powerpoint/2010/main" val="9640549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Logic </a:t>
            </a:r>
            <a:r>
              <a:rPr lang="en-US" b="1" dirty="0" smtClean="0"/>
              <a:t>diagram of I/O ports</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sp>
        <p:nvSpPr>
          <p:cNvPr id="5" name="Date Placeholder 4"/>
          <p:cNvSpPr>
            <a:spLocks noGrp="1"/>
          </p:cNvSpPr>
          <p:nvPr>
            <p:ph type="dt" sz="half" idx="10"/>
          </p:nvPr>
        </p:nvSpPr>
        <p:spPr/>
        <p:txBody>
          <a:bodyPr/>
          <a:lstStyle/>
          <a:p>
            <a:fld id="{CA927099-BD0E-4E84-80A6-B1472D3B6F9F}"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50</a:t>
            </a:fld>
            <a:endParaRPr lang="en-US"/>
          </a:p>
        </p:txBody>
      </p:sp>
      <p:pic>
        <p:nvPicPr>
          <p:cNvPr id="4" name="Picture 3"/>
          <p:cNvPicPr>
            <a:picLocks noChangeAspect="1"/>
          </p:cNvPicPr>
          <p:nvPr/>
        </p:nvPicPr>
        <p:blipFill>
          <a:blip r:embed="rId2"/>
          <a:stretch>
            <a:fillRect/>
          </a:stretch>
        </p:blipFill>
        <p:spPr>
          <a:xfrm>
            <a:off x="2871988" y="2001666"/>
            <a:ext cx="6442857" cy="4175297"/>
          </a:xfrm>
          <a:prstGeom prst="rect">
            <a:avLst/>
          </a:prstGeom>
        </p:spPr>
      </p:pic>
      <p:cxnSp>
        <p:nvCxnSpPr>
          <p:cNvPr id="8" name="Straight Arrow Connector 7"/>
          <p:cNvCxnSpPr/>
          <p:nvPr/>
        </p:nvCxnSpPr>
        <p:spPr>
          <a:xfrm>
            <a:off x="2228045" y="2614411"/>
            <a:ext cx="11719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228045" y="5613042"/>
            <a:ext cx="11719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9053848" y="3760631"/>
            <a:ext cx="14424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080474" y="2291245"/>
            <a:ext cx="1120462" cy="646331"/>
          </a:xfrm>
          <a:prstGeom prst="rect">
            <a:avLst/>
          </a:prstGeom>
          <a:noFill/>
        </p:spPr>
        <p:txBody>
          <a:bodyPr wrap="square" rtlCol="0">
            <a:spAutoFit/>
          </a:bodyPr>
          <a:lstStyle/>
          <a:p>
            <a:r>
              <a:rPr lang="en-US" dirty="0" smtClean="0"/>
              <a:t>Tristate Buffer </a:t>
            </a:r>
            <a:endParaRPr lang="en-US" dirty="0"/>
          </a:p>
        </p:txBody>
      </p:sp>
      <p:sp>
        <p:nvSpPr>
          <p:cNvPr id="15" name="TextBox 14"/>
          <p:cNvSpPr txBox="1"/>
          <p:nvPr/>
        </p:nvSpPr>
        <p:spPr>
          <a:xfrm>
            <a:off x="2163647" y="5289876"/>
            <a:ext cx="1120462" cy="646331"/>
          </a:xfrm>
          <a:prstGeom prst="rect">
            <a:avLst/>
          </a:prstGeom>
          <a:noFill/>
        </p:spPr>
        <p:txBody>
          <a:bodyPr wrap="square" rtlCol="0">
            <a:spAutoFit/>
          </a:bodyPr>
          <a:lstStyle/>
          <a:p>
            <a:r>
              <a:rPr lang="en-US" dirty="0" smtClean="0"/>
              <a:t>Tristate Buffer </a:t>
            </a:r>
            <a:endParaRPr lang="en-US" dirty="0"/>
          </a:p>
        </p:txBody>
      </p:sp>
      <p:sp>
        <p:nvSpPr>
          <p:cNvPr id="16" name="TextBox 15"/>
          <p:cNvSpPr txBox="1"/>
          <p:nvPr/>
        </p:nvSpPr>
        <p:spPr>
          <a:xfrm>
            <a:off x="9651105" y="3437465"/>
            <a:ext cx="1120462" cy="646331"/>
          </a:xfrm>
          <a:prstGeom prst="rect">
            <a:avLst/>
          </a:prstGeom>
          <a:noFill/>
        </p:spPr>
        <p:txBody>
          <a:bodyPr wrap="square" rtlCol="0">
            <a:spAutoFit/>
          </a:bodyPr>
          <a:lstStyle/>
          <a:p>
            <a:r>
              <a:rPr lang="en-US" dirty="0" smtClean="0"/>
              <a:t>Output</a:t>
            </a:r>
          </a:p>
          <a:p>
            <a:r>
              <a:rPr lang="en-US" dirty="0" smtClean="0"/>
              <a:t>Buffer </a:t>
            </a:r>
            <a:endParaRPr lang="en-US" dirty="0"/>
          </a:p>
        </p:txBody>
      </p:sp>
    </p:spTree>
    <p:extLst>
      <p:ext uri="{BB962C8B-B14F-4D97-AF65-F5344CB8AC3E}">
        <p14:creationId xmlns:p14="http://schemas.microsoft.com/office/powerpoint/2010/main" val="1559003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P1,P2 </a:t>
            </a:r>
            <a:r>
              <a:rPr lang="en-US" dirty="0" smtClean="0"/>
              <a:t>and </a:t>
            </a:r>
            <a:r>
              <a:rPr lang="en-US" dirty="0" smtClean="0"/>
              <a:t>P3:</a:t>
            </a:r>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C02E9939-6F61-49BC-8AE2-45E9ED21E9FE}"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51</a:t>
            </a:fld>
            <a:endParaRPr lang="en-US"/>
          </a:p>
        </p:txBody>
      </p:sp>
      <p:pic>
        <p:nvPicPr>
          <p:cNvPr id="4" name="Picture 3"/>
          <p:cNvPicPr>
            <a:picLocks noChangeAspect="1"/>
          </p:cNvPicPr>
          <p:nvPr/>
        </p:nvPicPr>
        <p:blipFill>
          <a:blip r:embed="rId2"/>
          <a:stretch>
            <a:fillRect/>
          </a:stretch>
        </p:blipFill>
        <p:spPr>
          <a:xfrm>
            <a:off x="2459865" y="1690688"/>
            <a:ext cx="7411053" cy="4871440"/>
          </a:xfrm>
          <a:prstGeom prst="rect">
            <a:avLst/>
          </a:prstGeom>
        </p:spPr>
      </p:pic>
    </p:spTree>
    <p:extLst>
      <p:ext uri="{BB962C8B-B14F-4D97-AF65-F5344CB8AC3E}">
        <p14:creationId xmlns:p14="http://schemas.microsoft.com/office/powerpoint/2010/main" val="26562436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P0:</a:t>
            </a:r>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10"/>
          </p:nvPr>
        </p:nvSpPr>
        <p:spPr/>
        <p:txBody>
          <a:bodyPr/>
          <a:lstStyle/>
          <a:p>
            <a:fld id="{41B09269-CEA1-44BB-B98E-9131D0DB0E7B}"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52</a:t>
            </a:fld>
            <a:endParaRPr lang="en-US"/>
          </a:p>
        </p:txBody>
      </p:sp>
      <p:pic>
        <p:nvPicPr>
          <p:cNvPr id="4" name="Picture 3"/>
          <p:cNvPicPr>
            <a:picLocks noChangeAspect="1"/>
          </p:cNvPicPr>
          <p:nvPr/>
        </p:nvPicPr>
        <p:blipFill>
          <a:blip r:embed="rId2"/>
          <a:stretch>
            <a:fillRect/>
          </a:stretch>
        </p:blipFill>
        <p:spPr>
          <a:xfrm>
            <a:off x="2305084" y="1690688"/>
            <a:ext cx="7581832" cy="4946731"/>
          </a:xfrm>
          <a:prstGeom prst="rect">
            <a:avLst/>
          </a:prstGeom>
        </p:spPr>
      </p:pic>
    </p:spTree>
    <p:extLst>
      <p:ext uri="{BB962C8B-B14F-4D97-AF65-F5344CB8AC3E}">
        <p14:creationId xmlns:p14="http://schemas.microsoft.com/office/powerpoint/2010/main" val="42141941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bwMode="auto">
          <a:xfrm>
            <a:off x="1981200" y="274638"/>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zh-TW">
                <a:solidFill>
                  <a:schemeClr val="accent2"/>
                </a:solidFill>
                <a:latin typeface="Comic Sans MS" panose="030F0702030302020204" pitchFamily="66" charset="0"/>
                <a:ea typeface="PMingLiU" pitchFamily="18" charset="-120"/>
              </a:rPr>
              <a:t>Writing “1” to Output Pin P1.X</a:t>
            </a:r>
            <a:endParaRPr lang="en-US">
              <a:solidFill>
                <a:schemeClr val="accent2"/>
              </a:solidFill>
              <a:latin typeface="Comic Sans MS" panose="030F0702030302020204" pitchFamily="66" charset="0"/>
              <a:ea typeface="PMingLiU" pitchFamily="18" charset="-120"/>
            </a:endParaRPr>
          </a:p>
        </p:txBody>
      </p:sp>
      <p:sp>
        <p:nvSpPr>
          <p:cNvPr id="2" name="Date Placeholder 1"/>
          <p:cNvSpPr>
            <a:spLocks noGrp="1"/>
          </p:cNvSpPr>
          <p:nvPr>
            <p:ph type="dt" sz="half" idx="10"/>
          </p:nvPr>
        </p:nvSpPr>
        <p:spPr/>
        <p:txBody>
          <a:bodyPr/>
          <a:lstStyle/>
          <a:p>
            <a:fld id="{D7BC97E6-4669-4574-86B7-4A201A8FDED7}" type="datetime1">
              <a:rPr lang="en-US" smtClean="0"/>
              <a:t>19-Sep-15</a:t>
            </a:fld>
            <a:endParaRPr lang="en-US"/>
          </a:p>
        </p:txBody>
      </p:sp>
      <p:sp>
        <p:nvSpPr>
          <p:cNvPr id="3" name="Slide Number Placeholder 2"/>
          <p:cNvSpPr>
            <a:spLocks noGrp="1"/>
          </p:cNvSpPr>
          <p:nvPr>
            <p:ph type="sldNum" sz="quarter" idx="12"/>
          </p:nvPr>
        </p:nvSpPr>
        <p:spPr/>
        <p:txBody>
          <a:bodyPr/>
          <a:lstStyle/>
          <a:p>
            <a:fld id="{9A51FF56-014E-4135-979E-2BA8818B7C9D}" type="slidenum">
              <a:rPr lang="en-US" smtClean="0"/>
              <a:t>53</a:t>
            </a:fld>
            <a:endParaRPr lang="en-US"/>
          </a:p>
        </p:txBody>
      </p:sp>
      <p:grpSp>
        <p:nvGrpSpPr>
          <p:cNvPr id="607235" name="Group 3"/>
          <p:cNvGrpSpPr>
            <a:grpSpLocks/>
          </p:cNvGrpSpPr>
          <p:nvPr/>
        </p:nvGrpSpPr>
        <p:grpSpPr bwMode="auto">
          <a:xfrm>
            <a:off x="2168525" y="2197101"/>
            <a:ext cx="7924800" cy="3795713"/>
            <a:chOff x="528" y="1248"/>
            <a:chExt cx="4992" cy="2391"/>
          </a:xfrm>
        </p:grpSpPr>
        <p:sp>
          <p:nvSpPr>
            <p:cNvPr id="607236" name="Rectangle 4"/>
            <p:cNvSpPr>
              <a:spLocks noChangeArrowheads="1"/>
            </p:cNvSpPr>
            <p:nvPr/>
          </p:nvSpPr>
          <p:spPr bwMode="auto">
            <a:xfrm>
              <a:off x="2168" y="2016"/>
              <a:ext cx="656"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37" name="Text Box 5"/>
            <p:cNvSpPr txBox="1">
              <a:spLocks noChangeArrowheads="1"/>
            </p:cNvSpPr>
            <p:nvPr/>
          </p:nvSpPr>
          <p:spPr bwMode="auto">
            <a:xfrm>
              <a:off x="2202" y="2016"/>
              <a:ext cx="58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TW" sz="1600">
                  <a:ea typeface="PMingLiU" pitchFamily="18" charset="-120"/>
                  <a:cs typeface="Arial" panose="020B0604020202020204" pitchFamily="34" charset="0"/>
                </a:rPr>
                <a:t>D</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a:p>
              <a:pPr>
                <a:spcBef>
                  <a:spcPct val="50000"/>
                </a:spcBef>
              </a:pPr>
              <a:endParaRPr kumimoji="1" lang="en-US" altLang="zh-TW" sz="1600">
                <a:ea typeface="PMingLiU" pitchFamily="18" charset="-120"/>
                <a:cs typeface="Arial" panose="020B0604020202020204" pitchFamily="34" charset="0"/>
              </a:endParaRPr>
            </a:p>
            <a:p>
              <a:pPr>
                <a:spcBef>
                  <a:spcPct val="50000"/>
                </a:spcBef>
              </a:pPr>
              <a:r>
                <a:rPr kumimoji="1" lang="en-US" altLang="zh-TW" sz="1600">
                  <a:ea typeface="PMingLiU" pitchFamily="18" charset="-120"/>
                  <a:cs typeface="Arial" panose="020B0604020202020204" pitchFamily="34" charset="0"/>
                </a:rPr>
                <a:t>Clk</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p:txBody>
        </p:sp>
        <p:sp>
          <p:nvSpPr>
            <p:cNvPr id="607238" name="Line 6"/>
            <p:cNvSpPr>
              <a:spLocks noChangeShapeType="1"/>
            </p:cNvSpPr>
            <p:nvPr/>
          </p:nvSpPr>
          <p:spPr bwMode="auto">
            <a:xfrm>
              <a:off x="2617" y="2501"/>
              <a:ext cx="1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39" name="Line 7"/>
            <p:cNvSpPr>
              <a:spLocks noChangeShapeType="1"/>
            </p:cNvSpPr>
            <p:nvPr/>
          </p:nvSpPr>
          <p:spPr bwMode="auto">
            <a:xfrm>
              <a:off x="1488" y="2160"/>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0" name="AutoShape 8"/>
            <p:cNvSpPr>
              <a:spLocks noChangeArrowheads="1"/>
            </p:cNvSpPr>
            <p:nvPr/>
          </p:nvSpPr>
          <p:spPr bwMode="auto">
            <a:xfrm rot="16200000">
              <a:off x="2304" y="1560"/>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41" name="Line 9"/>
            <p:cNvSpPr>
              <a:spLocks noChangeShapeType="1"/>
            </p:cNvSpPr>
            <p:nvPr/>
          </p:nvSpPr>
          <p:spPr bwMode="auto">
            <a:xfrm>
              <a:off x="254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2" name="Line 10"/>
            <p:cNvSpPr>
              <a:spLocks noChangeShapeType="1"/>
            </p:cNvSpPr>
            <p:nvPr/>
          </p:nvSpPr>
          <p:spPr bwMode="auto">
            <a:xfrm>
              <a:off x="3072" y="168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3" name="Line 11"/>
            <p:cNvSpPr>
              <a:spLocks noChangeShapeType="1"/>
            </p:cNvSpPr>
            <p:nvPr/>
          </p:nvSpPr>
          <p:spPr bwMode="auto">
            <a:xfrm>
              <a:off x="2832" y="216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4" name="Line 12"/>
            <p:cNvSpPr>
              <a:spLocks noChangeShapeType="1"/>
            </p:cNvSpPr>
            <p:nvPr/>
          </p:nvSpPr>
          <p:spPr bwMode="auto">
            <a:xfrm>
              <a:off x="1488" y="2592"/>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5" name="Line 13"/>
            <p:cNvSpPr>
              <a:spLocks noChangeShapeType="1"/>
            </p:cNvSpPr>
            <p:nvPr/>
          </p:nvSpPr>
          <p:spPr bwMode="auto">
            <a:xfrm>
              <a:off x="2832" y="259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6" name="Line 14"/>
            <p:cNvSpPr>
              <a:spLocks noChangeShapeType="1"/>
            </p:cNvSpPr>
            <p:nvPr/>
          </p:nvSpPr>
          <p:spPr bwMode="auto">
            <a:xfrm>
              <a:off x="3792"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7" name="Line 15"/>
            <p:cNvSpPr>
              <a:spLocks noChangeShapeType="1"/>
            </p:cNvSpPr>
            <p:nvPr/>
          </p:nvSpPr>
          <p:spPr bwMode="auto">
            <a:xfrm>
              <a:off x="3840"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8" name="Line 16"/>
            <p:cNvSpPr>
              <a:spLocks noChangeShapeType="1"/>
            </p:cNvSpPr>
            <p:nvPr/>
          </p:nvSpPr>
          <p:spPr bwMode="auto">
            <a:xfrm flipV="1">
              <a:off x="3840" y="24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9" name="Line 17"/>
            <p:cNvSpPr>
              <a:spLocks noChangeShapeType="1"/>
            </p:cNvSpPr>
            <p:nvPr/>
          </p:nvSpPr>
          <p:spPr bwMode="auto">
            <a:xfrm flipV="1">
              <a:off x="3840"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50" name="Rectangle 18"/>
            <p:cNvSpPr>
              <a:spLocks noChangeArrowheads="1"/>
            </p:cNvSpPr>
            <p:nvPr/>
          </p:nvSpPr>
          <p:spPr bwMode="auto">
            <a:xfrm>
              <a:off x="3864" y="1584"/>
              <a:ext cx="144" cy="288"/>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1" name="Line 19"/>
            <p:cNvSpPr>
              <a:spLocks noChangeShapeType="1"/>
            </p:cNvSpPr>
            <p:nvPr/>
          </p:nvSpPr>
          <p:spPr bwMode="auto">
            <a:xfrm>
              <a:off x="3936" y="1872"/>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52" name="Line 20"/>
            <p:cNvSpPr>
              <a:spLocks noChangeShapeType="1"/>
            </p:cNvSpPr>
            <p:nvPr/>
          </p:nvSpPr>
          <p:spPr bwMode="auto">
            <a:xfrm>
              <a:off x="3936" y="216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53" name="Oval 21"/>
            <p:cNvSpPr>
              <a:spLocks noChangeArrowheads="1"/>
            </p:cNvSpPr>
            <p:nvPr/>
          </p:nvSpPr>
          <p:spPr bwMode="auto">
            <a:xfrm>
              <a:off x="3912"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4" name="Line 22"/>
            <p:cNvSpPr>
              <a:spLocks noChangeShapeType="1"/>
            </p:cNvSpPr>
            <p:nvPr/>
          </p:nvSpPr>
          <p:spPr bwMode="auto">
            <a:xfrm>
              <a:off x="3936"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55" name="Line 23"/>
            <p:cNvSpPr>
              <a:spLocks noChangeShapeType="1"/>
            </p:cNvSpPr>
            <p:nvPr/>
          </p:nvSpPr>
          <p:spPr bwMode="auto">
            <a:xfrm>
              <a:off x="3864" y="144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56" name="Text Box 24"/>
            <p:cNvSpPr txBox="1">
              <a:spLocks noChangeArrowheads="1"/>
            </p:cNvSpPr>
            <p:nvPr/>
          </p:nvSpPr>
          <p:spPr bwMode="auto">
            <a:xfrm>
              <a:off x="3552" y="129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Vcc</a:t>
              </a:r>
            </a:p>
          </p:txBody>
        </p:sp>
        <p:sp>
          <p:nvSpPr>
            <p:cNvPr id="607257" name="Text Box 25"/>
            <p:cNvSpPr txBox="1">
              <a:spLocks noChangeArrowheads="1"/>
            </p:cNvSpPr>
            <p:nvPr/>
          </p:nvSpPr>
          <p:spPr bwMode="auto">
            <a:xfrm>
              <a:off x="3936" y="1584"/>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 Load(L1)</a:t>
              </a:r>
            </a:p>
          </p:txBody>
        </p:sp>
        <p:sp>
          <p:nvSpPr>
            <p:cNvPr id="607258" name="Line 26"/>
            <p:cNvSpPr>
              <a:spLocks noChangeShapeType="1"/>
            </p:cNvSpPr>
            <p:nvPr/>
          </p:nvSpPr>
          <p:spPr bwMode="auto">
            <a:xfrm>
              <a:off x="3936"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59" name="AutoShape 27"/>
            <p:cNvSpPr>
              <a:spLocks noChangeArrowheads="1"/>
            </p:cNvSpPr>
            <p:nvPr/>
          </p:nvSpPr>
          <p:spPr bwMode="auto">
            <a:xfrm rot="10800000">
              <a:off x="3864" y="2880"/>
              <a:ext cx="144" cy="144"/>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0" name="Oval 28"/>
            <p:cNvSpPr>
              <a:spLocks noChangeArrowheads="1"/>
            </p:cNvSpPr>
            <p:nvPr/>
          </p:nvSpPr>
          <p:spPr bwMode="auto">
            <a:xfrm>
              <a:off x="4248"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1" name="Line 29"/>
            <p:cNvSpPr>
              <a:spLocks noChangeShapeType="1"/>
            </p:cNvSpPr>
            <p:nvPr/>
          </p:nvSpPr>
          <p:spPr bwMode="auto">
            <a:xfrm>
              <a:off x="4272" y="216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62" name="AutoShape 30"/>
            <p:cNvSpPr>
              <a:spLocks noChangeArrowheads="1"/>
            </p:cNvSpPr>
            <p:nvPr/>
          </p:nvSpPr>
          <p:spPr bwMode="auto">
            <a:xfrm rot="16200000">
              <a:off x="2280" y="3108"/>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3" name="Line 31"/>
            <p:cNvSpPr>
              <a:spLocks noChangeShapeType="1"/>
            </p:cNvSpPr>
            <p:nvPr/>
          </p:nvSpPr>
          <p:spPr bwMode="auto">
            <a:xfrm>
              <a:off x="2544" y="3216"/>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64" name="Oval 32"/>
            <p:cNvSpPr>
              <a:spLocks noChangeArrowheads="1"/>
            </p:cNvSpPr>
            <p:nvPr/>
          </p:nvSpPr>
          <p:spPr bwMode="auto">
            <a:xfrm>
              <a:off x="1800"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5" name="Line 33"/>
            <p:cNvSpPr>
              <a:spLocks noChangeShapeType="1"/>
            </p:cNvSpPr>
            <p:nvPr/>
          </p:nvSpPr>
          <p:spPr bwMode="auto">
            <a:xfrm>
              <a:off x="182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66" name="Line 34"/>
            <p:cNvSpPr>
              <a:spLocks noChangeShapeType="1"/>
            </p:cNvSpPr>
            <p:nvPr/>
          </p:nvSpPr>
          <p:spPr bwMode="auto">
            <a:xfrm>
              <a:off x="1824" y="1680"/>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67" name="Line 35"/>
            <p:cNvSpPr>
              <a:spLocks noChangeShapeType="1"/>
            </p:cNvSpPr>
            <p:nvPr/>
          </p:nvSpPr>
          <p:spPr bwMode="auto">
            <a:xfrm>
              <a:off x="1824"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68" name="Freeform 36"/>
            <p:cNvSpPr>
              <a:spLocks/>
            </p:cNvSpPr>
            <p:nvPr/>
          </p:nvSpPr>
          <p:spPr bwMode="auto">
            <a:xfrm>
              <a:off x="1728" y="2496"/>
              <a:ext cx="96" cy="192"/>
            </a:xfrm>
            <a:custGeom>
              <a:avLst/>
              <a:gdLst>
                <a:gd name="T0" fmla="*/ 96 w 96"/>
                <a:gd name="T1" fmla="*/ 0 h 192"/>
                <a:gd name="T2" fmla="*/ 0 w 96"/>
                <a:gd name="T3" fmla="*/ 96 h 192"/>
                <a:gd name="T4" fmla="*/ 96 w 96"/>
                <a:gd name="T5" fmla="*/ 192 h 192"/>
              </a:gdLst>
              <a:ahLst/>
              <a:cxnLst>
                <a:cxn ang="0">
                  <a:pos x="T0" y="T1"/>
                </a:cxn>
                <a:cxn ang="0">
                  <a:pos x="T2" y="T3"/>
                </a:cxn>
                <a:cxn ang="0">
                  <a:pos x="T4" y="T5"/>
                </a:cxn>
              </a:cxnLst>
              <a:rect l="0" t="0" r="r" b="b"/>
              <a:pathLst>
                <a:path w="96" h="192">
                  <a:moveTo>
                    <a:pt x="96" y="0"/>
                  </a:moveTo>
                  <a:cubicBezTo>
                    <a:pt x="48" y="32"/>
                    <a:pt x="0" y="64"/>
                    <a:pt x="0" y="96"/>
                  </a:cubicBezTo>
                  <a:cubicBezTo>
                    <a:pt x="0" y="128"/>
                    <a:pt x="48" y="160"/>
                    <a:pt x="96"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69" name="Line 37"/>
            <p:cNvSpPr>
              <a:spLocks noChangeShapeType="1"/>
            </p:cNvSpPr>
            <p:nvPr/>
          </p:nvSpPr>
          <p:spPr bwMode="auto">
            <a:xfrm>
              <a:off x="1824" y="2688"/>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0" name="Line 38"/>
            <p:cNvSpPr>
              <a:spLocks noChangeShapeType="1"/>
            </p:cNvSpPr>
            <p:nvPr/>
          </p:nvSpPr>
          <p:spPr bwMode="auto">
            <a:xfrm>
              <a:off x="2448" y="33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1" name="Line 39"/>
            <p:cNvSpPr>
              <a:spLocks noChangeShapeType="1"/>
            </p:cNvSpPr>
            <p:nvPr/>
          </p:nvSpPr>
          <p:spPr bwMode="auto">
            <a:xfrm>
              <a:off x="2448" y="1344"/>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2" name="Line 40"/>
            <p:cNvSpPr>
              <a:spLocks noChangeShapeType="1"/>
            </p:cNvSpPr>
            <p:nvPr/>
          </p:nvSpPr>
          <p:spPr bwMode="auto">
            <a:xfrm>
              <a:off x="1488" y="1344"/>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3" name="Line 41"/>
            <p:cNvSpPr>
              <a:spLocks noChangeShapeType="1"/>
            </p:cNvSpPr>
            <p:nvPr/>
          </p:nvSpPr>
          <p:spPr bwMode="auto">
            <a:xfrm>
              <a:off x="1488" y="355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4" name="Text Box 42"/>
            <p:cNvSpPr txBox="1">
              <a:spLocks noChangeArrowheads="1"/>
            </p:cNvSpPr>
            <p:nvPr/>
          </p:nvSpPr>
          <p:spPr bwMode="auto">
            <a:xfrm>
              <a:off x="528" y="1248"/>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Read latch</a:t>
              </a:r>
            </a:p>
          </p:txBody>
        </p:sp>
        <p:sp>
          <p:nvSpPr>
            <p:cNvPr id="607275" name="Text Box 43"/>
            <p:cNvSpPr txBox="1">
              <a:spLocks noChangeArrowheads="1"/>
            </p:cNvSpPr>
            <p:nvPr/>
          </p:nvSpPr>
          <p:spPr bwMode="auto">
            <a:xfrm>
              <a:off x="528" y="3408"/>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Read pin</a:t>
              </a:r>
            </a:p>
          </p:txBody>
        </p:sp>
        <p:sp>
          <p:nvSpPr>
            <p:cNvPr id="607276" name="Text Box 44"/>
            <p:cNvSpPr txBox="1">
              <a:spLocks noChangeArrowheads="1"/>
            </p:cNvSpPr>
            <p:nvPr/>
          </p:nvSpPr>
          <p:spPr bwMode="auto">
            <a:xfrm>
              <a:off x="528" y="2496"/>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Write to latch</a:t>
              </a:r>
            </a:p>
          </p:txBody>
        </p:sp>
        <p:sp>
          <p:nvSpPr>
            <p:cNvPr id="607277" name="Text Box 45"/>
            <p:cNvSpPr txBox="1">
              <a:spLocks noChangeArrowheads="1"/>
            </p:cNvSpPr>
            <p:nvPr/>
          </p:nvSpPr>
          <p:spPr bwMode="auto">
            <a:xfrm>
              <a:off x="528" y="2016"/>
              <a:ext cx="9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Internal CPU bus</a:t>
              </a:r>
            </a:p>
          </p:txBody>
        </p:sp>
        <p:sp>
          <p:nvSpPr>
            <p:cNvPr id="607278" name="Text Box 46"/>
            <p:cNvSpPr txBox="1">
              <a:spLocks noChangeArrowheads="1"/>
            </p:cNvSpPr>
            <p:nvPr/>
          </p:nvSpPr>
          <p:spPr bwMode="auto">
            <a:xfrm>
              <a:off x="3936" y="244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M1</a:t>
              </a:r>
            </a:p>
          </p:txBody>
        </p:sp>
        <p:sp>
          <p:nvSpPr>
            <p:cNvPr id="607279" name="Text Box 47"/>
            <p:cNvSpPr txBox="1">
              <a:spLocks noChangeArrowheads="1"/>
            </p:cNvSpPr>
            <p:nvPr/>
          </p:nvSpPr>
          <p:spPr bwMode="auto">
            <a:xfrm>
              <a:off x="4944" y="1968"/>
              <a:ext cx="5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P1.X pin</a:t>
              </a:r>
            </a:p>
          </p:txBody>
        </p:sp>
        <p:sp>
          <p:nvSpPr>
            <p:cNvPr id="607280" name="Text Box 48"/>
            <p:cNvSpPr txBox="1">
              <a:spLocks noChangeArrowheads="1"/>
            </p:cNvSpPr>
            <p:nvPr/>
          </p:nvSpPr>
          <p:spPr bwMode="auto">
            <a:xfrm>
              <a:off x="2208" y="220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P1.X </a:t>
              </a:r>
            </a:p>
          </p:txBody>
        </p:sp>
      </p:grpSp>
      <p:sp>
        <p:nvSpPr>
          <p:cNvPr id="607281" name="Text Box 49"/>
          <p:cNvSpPr txBox="1">
            <a:spLocks noChangeArrowheads="1"/>
          </p:cNvSpPr>
          <p:nvPr/>
        </p:nvSpPr>
        <p:spPr bwMode="auto">
          <a:xfrm>
            <a:off x="8721725" y="2654301"/>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rgbClr val="FF0000"/>
                </a:solidFill>
                <a:cs typeface=""/>
              </a:rPr>
              <a:t>2. output pin is Vcc</a:t>
            </a:r>
          </a:p>
        </p:txBody>
      </p:sp>
      <p:sp>
        <p:nvSpPr>
          <p:cNvPr id="607282" name="Text Box 50"/>
          <p:cNvSpPr txBox="1">
            <a:spLocks noChangeArrowheads="1"/>
          </p:cNvSpPr>
          <p:nvPr/>
        </p:nvSpPr>
        <p:spPr bwMode="auto">
          <a:xfrm>
            <a:off x="1558925" y="3035301"/>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rgbClr val="FF0000"/>
                </a:solidFill>
                <a:cs typeface=""/>
              </a:rPr>
              <a:t>1. write a 1 to the pin</a:t>
            </a:r>
          </a:p>
        </p:txBody>
      </p:sp>
      <p:sp>
        <p:nvSpPr>
          <p:cNvPr id="607283" name="Line 51"/>
          <p:cNvSpPr>
            <a:spLocks noChangeShapeType="1"/>
          </p:cNvSpPr>
          <p:nvPr/>
        </p:nvSpPr>
        <p:spPr bwMode="auto">
          <a:xfrm>
            <a:off x="3692525" y="3492500"/>
            <a:ext cx="106680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84" name="Text Box 52"/>
          <p:cNvSpPr txBox="1">
            <a:spLocks noChangeArrowheads="1"/>
          </p:cNvSpPr>
          <p:nvPr/>
        </p:nvSpPr>
        <p:spPr bwMode="auto">
          <a:xfrm>
            <a:off x="5826125" y="32639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chemeClr val="accent2"/>
                </a:solidFill>
                <a:ea typeface="PMingLiU" pitchFamily="18" charset="-120"/>
                <a:cs typeface="Arial" panose="020B0604020202020204" pitchFamily="34" charset="0"/>
              </a:rPr>
              <a:t>1</a:t>
            </a:r>
          </a:p>
        </p:txBody>
      </p:sp>
      <p:sp>
        <p:nvSpPr>
          <p:cNvPr id="607285" name="Text Box 53"/>
          <p:cNvSpPr txBox="1">
            <a:spLocks noChangeArrowheads="1"/>
          </p:cNvSpPr>
          <p:nvPr/>
        </p:nvSpPr>
        <p:spPr bwMode="auto">
          <a:xfrm>
            <a:off x="5902325" y="40259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chemeClr val="accent2"/>
                </a:solidFill>
                <a:ea typeface="PMingLiU" pitchFamily="18" charset="-120"/>
                <a:cs typeface="Arial" panose="020B0604020202020204" pitchFamily="34" charset="0"/>
              </a:rPr>
              <a:t>0</a:t>
            </a:r>
          </a:p>
        </p:txBody>
      </p:sp>
      <p:sp>
        <p:nvSpPr>
          <p:cNvPr id="607286" name="Text Box 54"/>
          <p:cNvSpPr txBox="1">
            <a:spLocks noChangeArrowheads="1"/>
          </p:cNvSpPr>
          <p:nvPr/>
        </p:nvSpPr>
        <p:spPr bwMode="auto">
          <a:xfrm>
            <a:off x="8721725" y="3949701"/>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rgbClr val="000066"/>
                </a:solidFill>
                <a:ea typeface="PMingLiU" pitchFamily="18" charset="-120"/>
                <a:cs typeface="Arial" panose="020B0604020202020204" pitchFamily="34" charset="0"/>
              </a:rPr>
              <a:t>output 1</a:t>
            </a:r>
          </a:p>
        </p:txBody>
      </p:sp>
      <p:sp>
        <p:nvSpPr>
          <p:cNvPr id="607287" name="Text Box 55"/>
          <p:cNvSpPr txBox="1">
            <a:spLocks noChangeArrowheads="1"/>
          </p:cNvSpPr>
          <p:nvPr/>
        </p:nvSpPr>
        <p:spPr bwMode="auto">
          <a:xfrm>
            <a:off x="5368925" y="53213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TB1</a:t>
            </a:r>
          </a:p>
        </p:txBody>
      </p:sp>
      <p:sp>
        <p:nvSpPr>
          <p:cNvPr id="607288" name="Text Box 56"/>
          <p:cNvSpPr txBox="1">
            <a:spLocks noChangeArrowheads="1"/>
          </p:cNvSpPr>
          <p:nvPr/>
        </p:nvSpPr>
        <p:spPr bwMode="auto">
          <a:xfrm>
            <a:off x="5292725" y="25019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TB2</a:t>
            </a:r>
          </a:p>
        </p:txBody>
      </p:sp>
      <p:sp>
        <p:nvSpPr>
          <p:cNvPr id="607289" name="Line 57"/>
          <p:cNvSpPr>
            <a:spLocks noChangeShapeType="1"/>
          </p:cNvSpPr>
          <p:nvPr/>
        </p:nvSpPr>
        <p:spPr bwMode="auto">
          <a:xfrm>
            <a:off x="7273925" y="4102100"/>
            <a:ext cx="381000" cy="457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90" name="Line 58"/>
          <p:cNvSpPr>
            <a:spLocks noChangeShapeType="1"/>
          </p:cNvSpPr>
          <p:nvPr/>
        </p:nvSpPr>
        <p:spPr bwMode="auto">
          <a:xfrm flipH="1">
            <a:off x="7273925" y="4102100"/>
            <a:ext cx="381000" cy="457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91" name="Freeform 59"/>
          <p:cNvSpPr>
            <a:spLocks/>
          </p:cNvSpPr>
          <p:nvPr/>
        </p:nvSpPr>
        <p:spPr bwMode="auto">
          <a:xfrm rot="10800000">
            <a:off x="7654925" y="3263900"/>
            <a:ext cx="1295400" cy="304800"/>
          </a:xfrm>
          <a:custGeom>
            <a:avLst/>
            <a:gdLst>
              <a:gd name="T0" fmla="*/ 240 w 248"/>
              <a:gd name="T1" fmla="*/ 688 h 688"/>
              <a:gd name="T2" fmla="*/ 240 w 248"/>
              <a:gd name="T3" fmla="*/ 112 h 688"/>
              <a:gd name="T4" fmla="*/ 192 w 248"/>
              <a:gd name="T5" fmla="*/ 16 h 688"/>
              <a:gd name="T6" fmla="*/ 0 w 248"/>
              <a:gd name="T7" fmla="*/ 16 h 688"/>
            </a:gdLst>
            <a:ahLst/>
            <a:cxnLst>
              <a:cxn ang="0">
                <a:pos x="T0" y="T1"/>
              </a:cxn>
              <a:cxn ang="0">
                <a:pos x="T2" y="T3"/>
              </a:cxn>
              <a:cxn ang="0">
                <a:pos x="T4" y="T5"/>
              </a:cxn>
              <a:cxn ang="0">
                <a:pos x="T6" y="T7"/>
              </a:cxn>
            </a:cxnLst>
            <a:rect l="0" t="0" r="r" b="b"/>
            <a:pathLst>
              <a:path w="248" h="688">
                <a:moveTo>
                  <a:pt x="240" y="688"/>
                </a:moveTo>
                <a:cubicBezTo>
                  <a:pt x="244" y="456"/>
                  <a:pt x="248" y="224"/>
                  <a:pt x="240" y="112"/>
                </a:cubicBezTo>
                <a:cubicBezTo>
                  <a:pt x="232" y="0"/>
                  <a:pt x="232" y="32"/>
                  <a:pt x="192" y="16"/>
                </a:cubicBezTo>
                <a:cubicBezTo>
                  <a:pt x="152" y="0"/>
                  <a:pt x="76" y="8"/>
                  <a:pt x="0" y="16"/>
                </a:cubicBezTo>
              </a:path>
            </a:pathLst>
          </a:custGeom>
          <a:noFill/>
          <a:ln w="28575" cap="flat" cmpd="sng">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16713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7282"/>
                                        </p:tgtEl>
                                        <p:attrNameLst>
                                          <p:attrName>style.visibility</p:attrName>
                                        </p:attrNameLst>
                                      </p:cBhvr>
                                      <p:to>
                                        <p:strVal val="visible"/>
                                      </p:to>
                                    </p:set>
                                    <p:anim calcmode="lin" valueType="num">
                                      <p:cBhvr additive="base">
                                        <p:cTn id="7" dur="500" fill="hold"/>
                                        <p:tgtEl>
                                          <p:spTgt spid="607282"/>
                                        </p:tgtEl>
                                        <p:attrNameLst>
                                          <p:attrName>ppt_x</p:attrName>
                                        </p:attrNameLst>
                                      </p:cBhvr>
                                      <p:tavLst>
                                        <p:tav tm="0">
                                          <p:val>
                                            <p:strVal val="0-#ppt_w/2"/>
                                          </p:val>
                                        </p:tav>
                                        <p:tav tm="100000">
                                          <p:val>
                                            <p:strVal val="#ppt_x"/>
                                          </p:val>
                                        </p:tav>
                                      </p:tavLst>
                                    </p:anim>
                                    <p:anim calcmode="lin" valueType="num">
                                      <p:cBhvr additive="base">
                                        <p:cTn id="8" dur="500" fill="hold"/>
                                        <p:tgtEl>
                                          <p:spTgt spid="6072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7283"/>
                                        </p:tgtEl>
                                        <p:attrNameLst>
                                          <p:attrName>style.visibility</p:attrName>
                                        </p:attrNameLst>
                                      </p:cBhvr>
                                      <p:to>
                                        <p:strVal val="visible"/>
                                      </p:to>
                                    </p:set>
                                    <p:anim calcmode="lin" valueType="num">
                                      <p:cBhvr additive="base">
                                        <p:cTn id="13" dur="500" fill="hold"/>
                                        <p:tgtEl>
                                          <p:spTgt spid="607283"/>
                                        </p:tgtEl>
                                        <p:attrNameLst>
                                          <p:attrName>ppt_x</p:attrName>
                                        </p:attrNameLst>
                                      </p:cBhvr>
                                      <p:tavLst>
                                        <p:tav tm="0">
                                          <p:val>
                                            <p:strVal val="0-#ppt_w/2"/>
                                          </p:val>
                                        </p:tav>
                                        <p:tav tm="100000">
                                          <p:val>
                                            <p:strVal val="#ppt_x"/>
                                          </p:val>
                                        </p:tav>
                                      </p:tavLst>
                                    </p:anim>
                                    <p:anim calcmode="lin" valueType="num">
                                      <p:cBhvr additive="base">
                                        <p:cTn id="14" dur="500" fill="hold"/>
                                        <p:tgtEl>
                                          <p:spTgt spid="6072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7284"/>
                                        </p:tgtEl>
                                        <p:attrNameLst>
                                          <p:attrName>style.visibility</p:attrName>
                                        </p:attrNameLst>
                                      </p:cBhvr>
                                      <p:to>
                                        <p:strVal val="visible"/>
                                      </p:to>
                                    </p:set>
                                    <p:anim calcmode="lin" valueType="num">
                                      <p:cBhvr additive="base">
                                        <p:cTn id="19" dur="500" fill="hold"/>
                                        <p:tgtEl>
                                          <p:spTgt spid="607284"/>
                                        </p:tgtEl>
                                        <p:attrNameLst>
                                          <p:attrName>ppt_x</p:attrName>
                                        </p:attrNameLst>
                                      </p:cBhvr>
                                      <p:tavLst>
                                        <p:tav tm="0">
                                          <p:val>
                                            <p:strVal val="0-#ppt_w/2"/>
                                          </p:val>
                                        </p:tav>
                                        <p:tav tm="100000">
                                          <p:val>
                                            <p:strVal val="#ppt_x"/>
                                          </p:val>
                                        </p:tav>
                                      </p:tavLst>
                                    </p:anim>
                                    <p:anim calcmode="lin" valueType="num">
                                      <p:cBhvr additive="base">
                                        <p:cTn id="20" dur="500" fill="hold"/>
                                        <p:tgtEl>
                                          <p:spTgt spid="60728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7285"/>
                                        </p:tgtEl>
                                        <p:attrNameLst>
                                          <p:attrName>style.visibility</p:attrName>
                                        </p:attrNameLst>
                                      </p:cBhvr>
                                      <p:to>
                                        <p:strVal val="visible"/>
                                      </p:to>
                                    </p:set>
                                    <p:anim calcmode="lin" valueType="num">
                                      <p:cBhvr additive="base">
                                        <p:cTn id="25" dur="500" fill="hold"/>
                                        <p:tgtEl>
                                          <p:spTgt spid="607285"/>
                                        </p:tgtEl>
                                        <p:attrNameLst>
                                          <p:attrName>ppt_x</p:attrName>
                                        </p:attrNameLst>
                                      </p:cBhvr>
                                      <p:tavLst>
                                        <p:tav tm="0">
                                          <p:val>
                                            <p:strVal val="0-#ppt_w/2"/>
                                          </p:val>
                                        </p:tav>
                                        <p:tav tm="100000">
                                          <p:val>
                                            <p:strVal val="#ppt_x"/>
                                          </p:val>
                                        </p:tav>
                                      </p:tavLst>
                                    </p:anim>
                                    <p:anim calcmode="lin" valueType="num">
                                      <p:cBhvr additive="base">
                                        <p:cTn id="26" dur="500" fill="hold"/>
                                        <p:tgtEl>
                                          <p:spTgt spid="60728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7290"/>
                                        </p:tgtEl>
                                        <p:attrNameLst>
                                          <p:attrName>style.visibility</p:attrName>
                                        </p:attrNameLst>
                                      </p:cBhvr>
                                      <p:to>
                                        <p:strVal val="visible"/>
                                      </p:to>
                                    </p:set>
                                    <p:anim calcmode="lin" valueType="num">
                                      <p:cBhvr additive="base">
                                        <p:cTn id="31" dur="500" fill="hold"/>
                                        <p:tgtEl>
                                          <p:spTgt spid="607290"/>
                                        </p:tgtEl>
                                        <p:attrNameLst>
                                          <p:attrName>ppt_x</p:attrName>
                                        </p:attrNameLst>
                                      </p:cBhvr>
                                      <p:tavLst>
                                        <p:tav tm="0">
                                          <p:val>
                                            <p:strVal val="0-#ppt_w/2"/>
                                          </p:val>
                                        </p:tav>
                                        <p:tav tm="100000">
                                          <p:val>
                                            <p:strVal val="#ppt_x"/>
                                          </p:val>
                                        </p:tav>
                                      </p:tavLst>
                                    </p:anim>
                                    <p:anim calcmode="lin" valueType="num">
                                      <p:cBhvr additive="base">
                                        <p:cTn id="32" dur="500" fill="hold"/>
                                        <p:tgtEl>
                                          <p:spTgt spid="60729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7289"/>
                                        </p:tgtEl>
                                        <p:attrNameLst>
                                          <p:attrName>style.visibility</p:attrName>
                                        </p:attrNameLst>
                                      </p:cBhvr>
                                      <p:to>
                                        <p:strVal val="visible"/>
                                      </p:to>
                                    </p:set>
                                    <p:anim calcmode="lin" valueType="num">
                                      <p:cBhvr additive="base">
                                        <p:cTn id="37" dur="500" fill="hold"/>
                                        <p:tgtEl>
                                          <p:spTgt spid="607289"/>
                                        </p:tgtEl>
                                        <p:attrNameLst>
                                          <p:attrName>ppt_x</p:attrName>
                                        </p:attrNameLst>
                                      </p:cBhvr>
                                      <p:tavLst>
                                        <p:tav tm="0">
                                          <p:val>
                                            <p:strVal val="0-#ppt_w/2"/>
                                          </p:val>
                                        </p:tav>
                                        <p:tav tm="100000">
                                          <p:val>
                                            <p:strVal val="#ppt_x"/>
                                          </p:val>
                                        </p:tav>
                                      </p:tavLst>
                                    </p:anim>
                                    <p:anim calcmode="lin" valueType="num">
                                      <p:cBhvr additive="base">
                                        <p:cTn id="38" dur="500" fill="hold"/>
                                        <p:tgtEl>
                                          <p:spTgt spid="60728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7291"/>
                                        </p:tgtEl>
                                        <p:attrNameLst>
                                          <p:attrName>style.visibility</p:attrName>
                                        </p:attrNameLst>
                                      </p:cBhvr>
                                      <p:to>
                                        <p:strVal val="visible"/>
                                      </p:to>
                                    </p:set>
                                    <p:anim calcmode="lin" valueType="num">
                                      <p:cBhvr additive="base">
                                        <p:cTn id="43" dur="500" fill="hold"/>
                                        <p:tgtEl>
                                          <p:spTgt spid="607291"/>
                                        </p:tgtEl>
                                        <p:attrNameLst>
                                          <p:attrName>ppt_x</p:attrName>
                                        </p:attrNameLst>
                                      </p:cBhvr>
                                      <p:tavLst>
                                        <p:tav tm="0">
                                          <p:val>
                                            <p:strVal val="0-#ppt_w/2"/>
                                          </p:val>
                                        </p:tav>
                                        <p:tav tm="100000">
                                          <p:val>
                                            <p:strVal val="#ppt_x"/>
                                          </p:val>
                                        </p:tav>
                                      </p:tavLst>
                                    </p:anim>
                                    <p:anim calcmode="lin" valueType="num">
                                      <p:cBhvr additive="base">
                                        <p:cTn id="44" dur="500" fill="hold"/>
                                        <p:tgtEl>
                                          <p:spTgt spid="60729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07281"/>
                                        </p:tgtEl>
                                        <p:attrNameLst>
                                          <p:attrName>style.visibility</p:attrName>
                                        </p:attrNameLst>
                                      </p:cBhvr>
                                      <p:to>
                                        <p:strVal val="visible"/>
                                      </p:to>
                                    </p:set>
                                    <p:anim calcmode="lin" valueType="num">
                                      <p:cBhvr additive="base">
                                        <p:cTn id="49" dur="500" fill="hold"/>
                                        <p:tgtEl>
                                          <p:spTgt spid="607281"/>
                                        </p:tgtEl>
                                        <p:attrNameLst>
                                          <p:attrName>ppt_x</p:attrName>
                                        </p:attrNameLst>
                                      </p:cBhvr>
                                      <p:tavLst>
                                        <p:tav tm="0">
                                          <p:val>
                                            <p:strVal val="0-#ppt_w/2"/>
                                          </p:val>
                                        </p:tav>
                                        <p:tav tm="100000">
                                          <p:val>
                                            <p:strVal val="#ppt_x"/>
                                          </p:val>
                                        </p:tav>
                                      </p:tavLst>
                                    </p:anim>
                                    <p:anim calcmode="lin" valueType="num">
                                      <p:cBhvr additive="base">
                                        <p:cTn id="50" dur="500" fill="hold"/>
                                        <p:tgtEl>
                                          <p:spTgt spid="60728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07286"/>
                                        </p:tgtEl>
                                        <p:attrNameLst>
                                          <p:attrName>style.visibility</p:attrName>
                                        </p:attrNameLst>
                                      </p:cBhvr>
                                      <p:to>
                                        <p:strVal val="visible"/>
                                      </p:to>
                                    </p:set>
                                    <p:anim calcmode="lin" valueType="num">
                                      <p:cBhvr additive="base">
                                        <p:cTn id="55" dur="500" fill="hold"/>
                                        <p:tgtEl>
                                          <p:spTgt spid="607286"/>
                                        </p:tgtEl>
                                        <p:attrNameLst>
                                          <p:attrName>ppt_x</p:attrName>
                                        </p:attrNameLst>
                                      </p:cBhvr>
                                      <p:tavLst>
                                        <p:tav tm="0">
                                          <p:val>
                                            <p:strVal val="0-#ppt_w/2"/>
                                          </p:val>
                                        </p:tav>
                                        <p:tav tm="100000">
                                          <p:val>
                                            <p:strVal val="#ppt_x"/>
                                          </p:val>
                                        </p:tav>
                                      </p:tavLst>
                                    </p:anim>
                                    <p:anim calcmode="lin" valueType="num">
                                      <p:cBhvr additive="base">
                                        <p:cTn id="56" dur="500" fill="hold"/>
                                        <p:tgtEl>
                                          <p:spTgt spid="607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81" grpId="0" autoUpdateAnimBg="0"/>
      <p:bldP spid="607282" grpId="0" autoUpdateAnimBg="0"/>
      <p:bldP spid="607283" grpId="0" animBg="1"/>
      <p:bldP spid="607284" grpId="0" autoUpdateAnimBg="0"/>
      <p:bldP spid="607285" grpId="0" autoUpdateAnimBg="0"/>
      <p:bldP spid="607286" grpId="0" autoUpdateAnimBg="0"/>
      <p:bldP spid="607289" grpId="0" animBg="1"/>
      <p:bldP spid="607290" grpId="0" animBg="1"/>
      <p:bldP spid="60729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bwMode="auto">
          <a:xfrm>
            <a:off x="1981200" y="274638"/>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zh-TW">
                <a:solidFill>
                  <a:schemeClr val="accent2"/>
                </a:solidFill>
                <a:latin typeface="Comic Sans MS" panose="030F0702030302020204" pitchFamily="66" charset="0"/>
                <a:ea typeface="PMingLiU" pitchFamily="18" charset="-120"/>
              </a:rPr>
              <a:t>Writing “0” to Output Pin P1.X</a:t>
            </a:r>
            <a:endParaRPr lang="en-US">
              <a:solidFill>
                <a:schemeClr val="accent2"/>
              </a:solidFill>
              <a:latin typeface="Comic Sans MS" panose="030F0702030302020204" pitchFamily="66" charset="0"/>
              <a:ea typeface="PMingLiU" pitchFamily="18" charset="-120"/>
            </a:endParaRPr>
          </a:p>
        </p:txBody>
      </p:sp>
      <p:sp>
        <p:nvSpPr>
          <p:cNvPr id="2" name="Date Placeholder 1"/>
          <p:cNvSpPr>
            <a:spLocks noGrp="1"/>
          </p:cNvSpPr>
          <p:nvPr>
            <p:ph type="dt" sz="half" idx="10"/>
          </p:nvPr>
        </p:nvSpPr>
        <p:spPr/>
        <p:txBody>
          <a:bodyPr/>
          <a:lstStyle/>
          <a:p>
            <a:fld id="{87513974-421B-4E62-9127-1780D13C0C6F}" type="datetime1">
              <a:rPr lang="en-US" smtClean="0"/>
              <a:t>19-Sep-15</a:t>
            </a:fld>
            <a:endParaRPr lang="en-US"/>
          </a:p>
        </p:txBody>
      </p:sp>
      <p:sp>
        <p:nvSpPr>
          <p:cNvPr id="3" name="Slide Number Placeholder 2"/>
          <p:cNvSpPr>
            <a:spLocks noGrp="1"/>
          </p:cNvSpPr>
          <p:nvPr>
            <p:ph type="sldNum" sz="quarter" idx="12"/>
          </p:nvPr>
        </p:nvSpPr>
        <p:spPr/>
        <p:txBody>
          <a:bodyPr/>
          <a:lstStyle/>
          <a:p>
            <a:fld id="{9A51FF56-014E-4135-979E-2BA8818B7C9D}" type="slidenum">
              <a:rPr lang="en-US" smtClean="0"/>
              <a:t>54</a:t>
            </a:fld>
            <a:endParaRPr lang="en-US"/>
          </a:p>
        </p:txBody>
      </p:sp>
      <p:grpSp>
        <p:nvGrpSpPr>
          <p:cNvPr id="608259" name="Group 3"/>
          <p:cNvGrpSpPr>
            <a:grpSpLocks/>
          </p:cNvGrpSpPr>
          <p:nvPr/>
        </p:nvGrpSpPr>
        <p:grpSpPr bwMode="auto">
          <a:xfrm>
            <a:off x="2025650" y="2197101"/>
            <a:ext cx="7924800" cy="3795713"/>
            <a:chOff x="528" y="1248"/>
            <a:chExt cx="4992" cy="2391"/>
          </a:xfrm>
        </p:grpSpPr>
        <p:sp>
          <p:nvSpPr>
            <p:cNvPr id="608260" name="Rectangle 4"/>
            <p:cNvSpPr>
              <a:spLocks noChangeArrowheads="1"/>
            </p:cNvSpPr>
            <p:nvPr/>
          </p:nvSpPr>
          <p:spPr bwMode="auto">
            <a:xfrm>
              <a:off x="2168" y="2016"/>
              <a:ext cx="656"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61" name="Text Box 5"/>
            <p:cNvSpPr txBox="1">
              <a:spLocks noChangeArrowheads="1"/>
            </p:cNvSpPr>
            <p:nvPr/>
          </p:nvSpPr>
          <p:spPr bwMode="auto">
            <a:xfrm>
              <a:off x="2202" y="2016"/>
              <a:ext cx="58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TW" sz="1600">
                  <a:ea typeface="PMingLiU" pitchFamily="18" charset="-120"/>
                  <a:cs typeface="Arial" panose="020B0604020202020204" pitchFamily="34" charset="0"/>
                </a:rPr>
                <a:t>D</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a:p>
              <a:pPr>
                <a:spcBef>
                  <a:spcPct val="50000"/>
                </a:spcBef>
              </a:pPr>
              <a:endParaRPr kumimoji="1" lang="en-US" altLang="zh-TW" sz="1600">
                <a:ea typeface="PMingLiU" pitchFamily="18" charset="-120"/>
                <a:cs typeface="Arial" panose="020B0604020202020204" pitchFamily="34" charset="0"/>
              </a:endParaRPr>
            </a:p>
            <a:p>
              <a:pPr>
                <a:spcBef>
                  <a:spcPct val="50000"/>
                </a:spcBef>
              </a:pPr>
              <a:r>
                <a:rPr kumimoji="1" lang="en-US" altLang="zh-TW" sz="1600">
                  <a:ea typeface="PMingLiU" pitchFamily="18" charset="-120"/>
                  <a:cs typeface="Arial" panose="020B0604020202020204" pitchFamily="34" charset="0"/>
                </a:rPr>
                <a:t>Clk</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p:txBody>
        </p:sp>
        <p:sp>
          <p:nvSpPr>
            <p:cNvPr id="608262" name="Line 6"/>
            <p:cNvSpPr>
              <a:spLocks noChangeShapeType="1"/>
            </p:cNvSpPr>
            <p:nvPr/>
          </p:nvSpPr>
          <p:spPr bwMode="auto">
            <a:xfrm>
              <a:off x="2617" y="2501"/>
              <a:ext cx="1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63" name="Line 7"/>
            <p:cNvSpPr>
              <a:spLocks noChangeShapeType="1"/>
            </p:cNvSpPr>
            <p:nvPr/>
          </p:nvSpPr>
          <p:spPr bwMode="auto">
            <a:xfrm>
              <a:off x="1488" y="2160"/>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64" name="AutoShape 8"/>
            <p:cNvSpPr>
              <a:spLocks noChangeArrowheads="1"/>
            </p:cNvSpPr>
            <p:nvPr/>
          </p:nvSpPr>
          <p:spPr bwMode="auto">
            <a:xfrm rot="16200000">
              <a:off x="2304" y="1560"/>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65" name="Line 9"/>
            <p:cNvSpPr>
              <a:spLocks noChangeShapeType="1"/>
            </p:cNvSpPr>
            <p:nvPr/>
          </p:nvSpPr>
          <p:spPr bwMode="auto">
            <a:xfrm>
              <a:off x="254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66" name="Line 10"/>
            <p:cNvSpPr>
              <a:spLocks noChangeShapeType="1"/>
            </p:cNvSpPr>
            <p:nvPr/>
          </p:nvSpPr>
          <p:spPr bwMode="auto">
            <a:xfrm>
              <a:off x="3072" y="168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67" name="Line 11"/>
            <p:cNvSpPr>
              <a:spLocks noChangeShapeType="1"/>
            </p:cNvSpPr>
            <p:nvPr/>
          </p:nvSpPr>
          <p:spPr bwMode="auto">
            <a:xfrm>
              <a:off x="2832" y="216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68" name="Line 12"/>
            <p:cNvSpPr>
              <a:spLocks noChangeShapeType="1"/>
            </p:cNvSpPr>
            <p:nvPr/>
          </p:nvSpPr>
          <p:spPr bwMode="auto">
            <a:xfrm>
              <a:off x="1488" y="2592"/>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69" name="Line 13"/>
            <p:cNvSpPr>
              <a:spLocks noChangeShapeType="1"/>
            </p:cNvSpPr>
            <p:nvPr/>
          </p:nvSpPr>
          <p:spPr bwMode="auto">
            <a:xfrm>
              <a:off x="2832" y="259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0" name="Line 14"/>
            <p:cNvSpPr>
              <a:spLocks noChangeShapeType="1"/>
            </p:cNvSpPr>
            <p:nvPr/>
          </p:nvSpPr>
          <p:spPr bwMode="auto">
            <a:xfrm>
              <a:off x="3792"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1" name="Line 15"/>
            <p:cNvSpPr>
              <a:spLocks noChangeShapeType="1"/>
            </p:cNvSpPr>
            <p:nvPr/>
          </p:nvSpPr>
          <p:spPr bwMode="auto">
            <a:xfrm>
              <a:off x="3840"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2" name="Line 16"/>
            <p:cNvSpPr>
              <a:spLocks noChangeShapeType="1"/>
            </p:cNvSpPr>
            <p:nvPr/>
          </p:nvSpPr>
          <p:spPr bwMode="auto">
            <a:xfrm flipV="1">
              <a:off x="3840" y="24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3" name="Line 17"/>
            <p:cNvSpPr>
              <a:spLocks noChangeShapeType="1"/>
            </p:cNvSpPr>
            <p:nvPr/>
          </p:nvSpPr>
          <p:spPr bwMode="auto">
            <a:xfrm flipV="1">
              <a:off x="3840"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4" name="Rectangle 18"/>
            <p:cNvSpPr>
              <a:spLocks noChangeArrowheads="1"/>
            </p:cNvSpPr>
            <p:nvPr/>
          </p:nvSpPr>
          <p:spPr bwMode="auto">
            <a:xfrm>
              <a:off x="3864" y="1584"/>
              <a:ext cx="144" cy="288"/>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75" name="Line 19"/>
            <p:cNvSpPr>
              <a:spLocks noChangeShapeType="1"/>
            </p:cNvSpPr>
            <p:nvPr/>
          </p:nvSpPr>
          <p:spPr bwMode="auto">
            <a:xfrm>
              <a:off x="3936" y="1872"/>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6" name="Line 20"/>
            <p:cNvSpPr>
              <a:spLocks noChangeShapeType="1"/>
            </p:cNvSpPr>
            <p:nvPr/>
          </p:nvSpPr>
          <p:spPr bwMode="auto">
            <a:xfrm>
              <a:off x="3936" y="216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7" name="Oval 21"/>
            <p:cNvSpPr>
              <a:spLocks noChangeArrowheads="1"/>
            </p:cNvSpPr>
            <p:nvPr/>
          </p:nvSpPr>
          <p:spPr bwMode="auto">
            <a:xfrm>
              <a:off x="3912"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78" name="Line 22"/>
            <p:cNvSpPr>
              <a:spLocks noChangeShapeType="1"/>
            </p:cNvSpPr>
            <p:nvPr/>
          </p:nvSpPr>
          <p:spPr bwMode="auto">
            <a:xfrm>
              <a:off x="3936"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79" name="Line 23"/>
            <p:cNvSpPr>
              <a:spLocks noChangeShapeType="1"/>
            </p:cNvSpPr>
            <p:nvPr/>
          </p:nvSpPr>
          <p:spPr bwMode="auto">
            <a:xfrm>
              <a:off x="3864" y="144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80" name="Text Box 24"/>
            <p:cNvSpPr txBox="1">
              <a:spLocks noChangeArrowheads="1"/>
            </p:cNvSpPr>
            <p:nvPr/>
          </p:nvSpPr>
          <p:spPr bwMode="auto">
            <a:xfrm>
              <a:off x="3552" y="129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Vcc</a:t>
              </a:r>
            </a:p>
          </p:txBody>
        </p:sp>
        <p:sp>
          <p:nvSpPr>
            <p:cNvPr id="608281" name="Text Box 25"/>
            <p:cNvSpPr txBox="1">
              <a:spLocks noChangeArrowheads="1"/>
            </p:cNvSpPr>
            <p:nvPr/>
          </p:nvSpPr>
          <p:spPr bwMode="auto">
            <a:xfrm>
              <a:off x="3936" y="1584"/>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 Load(L1)</a:t>
              </a:r>
            </a:p>
          </p:txBody>
        </p:sp>
        <p:sp>
          <p:nvSpPr>
            <p:cNvPr id="608282" name="Line 26"/>
            <p:cNvSpPr>
              <a:spLocks noChangeShapeType="1"/>
            </p:cNvSpPr>
            <p:nvPr/>
          </p:nvSpPr>
          <p:spPr bwMode="auto">
            <a:xfrm>
              <a:off x="3936"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83" name="AutoShape 27"/>
            <p:cNvSpPr>
              <a:spLocks noChangeArrowheads="1"/>
            </p:cNvSpPr>
            <p:nvPr/>
          </p:nvSpPr>
          <p:spPr bwMode="auto">
            <a:xfrm rot="10800000">
              <a:off x="3864" y="2880"/>
              <a:ext cx="144" cy="144"/>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84" name="Oval 28"/>
            <p:cNvSpPr>
              <a:spLocks noChangeArrowheads="1"/>
            </p:cNvSpPr>
            <p:nvPr/>
          </p:nvSpPr>
          <p:spPr bwMode="auto">
            <a:xfrm>
              <a:off x="4248"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85" name="Line 29"/>
            <p:cNvSpPr>
              <a:spLocks noChangeShapeType="1"/>
            </p:cNvSpPr>
            <p:nvPr/>
          </p:nvSpPr>
          <p:spPr bwMode="auto">
            <a:xfrm>
              <a:off x="4272" y="216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86" name="AutoShape 30"/>
            <p:cNvSpPr>
              <a:spLocks noChangeArrowheads="1"/>
            </p:cNvSpPr>
            <p:nvPr/>
          </p:nvSpPr>
          <p:spPr bwMode="auto">
            <a:xfrm rot="16200000">
              <a:off x="2280" y="3108"/>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87" name="Line 31"/>
            <p:cNvSpPr>
              <a:spLocks noChangeShapeType="1"/>
            </p:cNvSpPr>
            <p:nvPr/>
          </p:nvSpPr>
          <p:spPr bwMode="auto">
            <a:xfrm>
              <a:off x="2544" y="3216"/>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88" name="Oval 32"/>
            <p:cNvSpPr>
              <a:spLocks noChangeArrowheads="1"/>
            </p:cNvSpPr>
            <p:nvPr/>
          </p:nvSpPr>
          <p:spPr bwMode="auto">
            <a:xfrm>
              <a:off x="1800"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89" name="Line 33"/>
            <p:cNvSpPr>
              <a:spLocks noChangeShapeType="1"/>
            </p:cNvSpPr>
            <p:nvPr/>
          </p:nvSpPr>
          <p:spPr bwMode="auto">
            <a:xfrm>
              <a:off x="182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0" name="Line 34"/>
            <p:cNvSpPr>
              <a:spLocks noChangeShapeType="1"/>
            </p:cNvSpPr>
            <p:nvPr/>
          </p:nvSpPr>
          <p:spPr bwMode="auto">
            <a:xfrm>
              <a:off x="1824" y="1680"/>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1" name="Line 35"/>
            <p:cNvSpPr>
              <a:spLocks noChangeShapeType="1"/>
            </p:cNvSpPr>
            <p:nvPr/>
          </p:nvSpPr>
          <p:spPr bwMode="auto">
            <a:xfrm>
              <a:off x="1824"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2" name="Freeform 36"/>
            <p:cNvSpPr>
              <a:spLocks/>
            </p:cNvSpPr>
            <p:nvPr/>
          </p:nvSpPr>
          <p:spPr bwMode="auto">
            <a:xfrm>
              <a:off x="1728" y="2496"/>
              <a:ext cx="96" cy="192"/>
            </a:xfrm>
            <a:custGeom>
              <a:avLst/>
              <a:gdLst>
                <a:gd name="T0" fmla="*/ 96 w 96"/>
                <a:gd name="T1" fmla="*/ 0 h 192"/>
                <a:gd name="T2" fmla="*/ 0 w 96"/>
                <a:gd name="T3" fmla="*/ 96 h 192"/>
                <a:gd name="T4" fmla="*/ 96 w 96"/>
                <a:gd name="T5" fmla="*/ 192 h 192"/>
              </a:gdLst>
              <a:ahLst/>
              <a:cxnLst>
                <a:cxn ang="0">
                  <a:pos x="T0" y="T1"/>
                </a:cxn>
                <a:cxn ang="0">
                  <a:pos x="T2" y="T3"/>
                </a:cxn>
                <a:cxn ang="0">
                  <a:pos x="T4" y="T5"/>
                </a:cxn>
              </a:cxnLst>
              <a:rect l="0" t="0" r="r" b="b"/>
              <a:pathLst>
                <a:path w="96" h="192">
                  <a:moveTo>
                    <a:pt x="96" y="0"/>
                  </a:moveTo>
                  <a:cubicBezTo>
                    <a:pt x="48" y="32"/>
                    <a:pt x="0" y="64"/>
                    <a:pt x="0" y="96"/>
                  </a:cubicBezTo>
                  <a:cubicBezTo>
                    <a:pt x="0" y="128"/>
                    <a:pt x="48" y="160"/>
                    <a:pt x="96"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3" name="Line 37"/>
            <p:cNvSpPr>
              <a:spLocks noChangeShapeType="1"/>
            </p:cNvSpPr>
            <p:nvPr/>
          </p:nvSpPr>
          <p:spPr bwMode="auto">
            <a:xfrm>
              <a:off x="1824" y="2688"/>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4" name="Line 38"/>
            <p:cNvSpPr>
              <a:spLocks noChangeShapeType="1"/>
            </p:cNvSpPr>
            <p:nvPr/>
          </p:nvSpPr>
          <p:spPr bwMode="auto">
            <a:xfrm>
              <a:off x="2448" y="33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5" name="Line 39"/>
            <p:cNvSpPr>
              <a:spLocks noChangeShapeType="1"/>
            </p:cNvSpPr>
            <p:nvPr/>
          </p:nvSpPr>
          <p:spPr bwMode="auto">
            <a:xfrm>
              <a:off x="2448" y="1344"/>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6" name="Line 40"/>
            <p:cNvSpPr>
              <a:spLocks noChangeShapeType="1"/>
            </p:cNvSpPr>
            <p:nvPr/>
          </p:nvSpPr>
          <p:spPr bwMode="auto">
            <a:xfrm>
              <a:off x="1488" y="1344"/>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7" name="Line 41"/>
            <p:cNvSpPr>
              <a:spLocks noChangeShapeType="1"/>
            </p:cNvSpPr>
            <p:nvPr/>
          </p:nvSpPr>
          <p:spPr bwMode="auto">
            <a:xfrm>
              <a:off x="1488" y="355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298" name="Text Box 42"/>
            <p:cNvSpPr txBox="1">
              <a:spLocks noChangeArrowheads="1"/>
            </p:cNvSpPr>
            <p:nvPr/>
          </p:nvSpPr>
          <p:spPr bwMode="auto">
            <a:xfrm>
              <a:off x="528" y="1248"/>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Read latch</a:t>
              </a:r>
            </a:p>
          </p:txBody>
        </p:sp>
        <p:sp>
          <p:nvSpPr>
            <p:cNvPr id="608299" name="Text Box 43"/>
            <p:cNvSpPr txBox="1">
              <a:spLocks noChangeArrowheads="1"/>
            </p:cNvSpPr>
            <p:nvPr/>
          </p:nvSpPr>
          <p:spPr bwMode="auto">
            <a:xfrm>
              <a:off x="528" y="3408"/>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Read pin</a:t>
              </a:r>
            </a:p>
          </p:txBody>
        </p:sp>
        <p:sp>
          <p:nvSpPr>
            <p:cNvPr id="608300" name="Text Box 44"/>
            <p:cNvSpPr txBox="1">
              <a:spLocks noChangeArrowheads="1"/>
            </p:cNvSpPr>
            <p:nvPr/>
          </p:nvSpPr>
          <p:spPr bwMode="auto">
            <a:xfrm>
              <a:off x="528" y="2496"/>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Write to latch</a:t>
              </a:r>
            </a:p>
          </p:txBody>
        </p:sp>
        <p:sp>
          <p:nvSpPr>
            <p:cNvPr id="608301" name="Text Box 45"/>
            <p:cNvSpPr txBox="1">
              <a:spLocks noChangeArrowheads="1"/>
            </p:cNvSpPr>
            <p:nvPr/>
          </p:nvSpPr>
          <p:spPr bwMode="auto">
            <a:xfrm>
              <a:off x="528" y="2016"/>
              <a:ext cx="9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Internal CPU bus</a:t>
              </a:r>
            </a:p>
          </p:txBody>
        </p:sp>
        <p:sp>
          <p:nvSpPr>
            <p:cNvPr id="608302" name="Text Box 46"/>
            <p:cNvSpPr txBox="1">
              <a:spLocks noChangeArrowheads="1"/>
            </p:cNvSpPr>
            <p:nvPr/>
          </p:nvSpPr>
          <p:spPr bwMode="auto">
            <a:xfrm>
              <a:off x="3936" y="244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M1</a:t>
              </a:r>
            </a:p>
          </p:txBody>
        </p:sp>
        <p:sp>
          <p:nvSpPr>
            <p:cNvPr id="608303" name="Text Box 47"/>
            <p:cNvSpPr txBox="1">
              <a:spLocks noChangeArrowheads="1"/>
            </p:cNvSpPr>
            <p:nvPr/>
          </p:nvSpPr>
          <p:spPr bwMode="auto">
            <a:xfrm>
              <a:off x="4944" y="1968"/>
              <a:ext cx="5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P1.X pin</a:t>
              </a:r>
            </a:p>
          </p:txBody>
        </p:sp>
        <p:sp>
          <p:nvSpPr>
            <p:cNvPr id="608304" name="Text Box 48"/>
            <p:cNvSpPr txBox="1">
              <a:spLocks noChangeArrowheads="1"/>
            </p:cNvSpPr>
            <p:nvPr/>
          </p:nvSpPr>
          <p:spPr bwMode="auto">
            <a:xfrm>
              <a:off x="2208" y="220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P1.X </a:t>
              </a:r>
            </a:p>
          </p:txBody>
        </p:sp>
      </p:grpSp>
      <p:sp>
        <p:nvSpPr>
          <p:cNvPr id="608305" name="Text Box 49"/>
          <p:cNvSpPr txBox="1">
            <a:spLocks noChangeArrowheads="1"/>
          </p:cNvSpPr>
          <p:nvPr/>
        </p:nvSpPr>
        <p:spPr bwMode="auto">
          <a:xfrm>
            <a:off x="8578850" y="2654301"/>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rgbClr val="FF0000"/>
                </a:solidFill>
                <a:cs typeface=""/>
              </a:rPr>
              <a:t>2. output pin is ground</a:t>
            </a:r>
          </a:p>
        </p:txBody>
      </p:sp>
      <p:sp>
        <p:nvSpPr>
          <p:cNvPr id="608306" name="Text Box 50"/>
          <p:cNvSpPr txBox="1">
            <a:spLocks noChangeArrowheads="1"/>
          </p:cNvSpPr>
          <p:nvPr/>
        </p:nvSpPr>
        <p:spPr bwMode="auto">
          <a:xfrm>
            <a:off x="1416050" y="3035301"/>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rgbClr val="FF0000"/>
                </a:solidFill>
                <a:cs typeface=""/>
              </a:rPr>
              <a:t>1. write a 0 to the pin</a:t>
            </a:r>
          </a:p>
        </p:txBody>
      </p:sp>
      <p:sp>
        <p:nvSpPr>
          <p:cNvPr id="608307" name="Line 51"/>
          <p:cNvSpPr>
            <a:spLocks noChangeShapeType="1"/>
          </p:cNvSpPr>
          <p:nvPr/>
        </p:nvSpPr>
        <p:spPr bwMode="auto">
          <a:xfrm>
            <a:off x="3549650" y="3492500"/>
            <a:ext cx="106680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308" name="Text Box 52"/>
          <p:cNvSpPr txBox="1">
            <a:spLocks noChangeArrowheads="1"/>
          </p:cNvSpPr>
          <p:nvPr/>
        </p:nvSpPr>
        <p:spPr bwMode="auto">
          <a:xfrm>
            <a:off x="5683250" y="32639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chemeClr val="accent2"/>
                </a:solidFill>
                <a:ea typeface="PMingLiU" pitchFamily="18" charset="-120"/>
                <a:cs typeface="Arial" panose="020B0604020202020204" pitchFamily="34" charset="0"/>
              </a:rPr>
              <a:t>0</a:t>
            </a:r>
          </a:p>
        </p:txBody>
      </p:sp>
      <p:sp>
        <p:nvSpPr>
          <p:cNvPr id="608309" name="Text Box 53"/>
          <p:cNvSpPr txBox="1">
            <a:spLocks noChangeArrowheads="1"/>
          </p:cNvSpPr>
          <p:nvPr/>
        </p:nvSpPr>
        <p:spPr bwMode="auto">
          <a:xfrm>
            <a:off x="5759450" y="40259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chemeClr val="accent2"/>
                </a:solidFill>
                <a:ea typeface="PMingLiU" pitchFamily="18" charset="-120"/>
                <a:cs typeface="Arial" panose="020B0604020202020204" pitchFamily="34" charset="0"/>
              </a:rPr>
              <a:t>1</a:t>
            </a:r>
          </a:p>
        </p:txBody>
      </p:sp>
      <p:sp>
        <p:nvSpPr>
          <p:cNvPr id="608310" name="Line 54"/>
          <p:cNvSpPr>
            <a:spLocks noChangeShapeType="1"/>
          </p:cNvSpPr>
          <p:nvPr/>
        </p:nvSpPr>
        <p:spPr bwMode="auto">
          <a:xfrm flipH="1">
            <a:off x="7512050" y="3492500"/>
            <a:ext cx="0" cy="1143000"/>
          </a:xfrm>
          <a:prstGeom prst="line">
            <a:avLst/>
          </a:prstGeom>
          <a:noFill/>
          <a:ln w="28575">
            <a:solidFill>
              <a:schemeClr val="accent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311" name="Text Box 55"/>
          <p:cNvSpPr txBox="1">
            <a:spLocks noChangeArrowheads="1"/>
          </p:cNvSpPr>
          <p:nvPr/>
        </p:nvSpPr>
        <p:spPr bwMode="auto">
          <a:xfrm>
            <a:off x="8578850" y="3949701"/>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2000">
                <a:solidFill>
                  <a:srgbClr val="000066"/>
                </a:solidFill>
                <a:ea typeface="PMingLiU" pitchFamily="18" charset="-120"/>
                <a:cs typeface="Arial" panose="020B0604020202020204" pitchFamily="34" charset="0"/>
              </a:rPr>
              <a:t>output 0</a:t>
            </a:r>
          </a:p>
        </p:txBody>
      </p:sp>
      <p:sp>
        <p:nvSpPr>
          <p:cNvPr id="608312" name="Text Box 56"/>
          <p:cNvSpPr txBox="1">
            <a:spLocks noChangeArrowheads="1"/>
          </p:cNvSpPr>
          <p:nvPr/>
        </p:nvSpPr>
        <p:spPr bwMode="auto">
          <a:xfrm>
            <a:off x="5226050" y="53213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TB1</a:t>
            </a:r>
          </a:p>
        </p:txBody>
      </p:sp>
      <p:sp>
        <p:nvSpPr>
          <p:cNvPr id="608313" name="Text Box 57"/>
          <p:cNvSpPr txBox="1">
            <a:spLocks noChangeArrowheads="1"/>
          </p:cNvSpPr>
          <p:nvPr/>
        </p:nvSpPr>
        <p:spPr bwMode="auto">
          <a:xfrm>
            <a:off x="5149850" y="25019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a:ea typeface="PMingLiU" pitchFamily="18" charset="-120"/>
                <a:cs typeface="Arial" panose="020B0604020202020204" pitchFamily="34" charset="0"/>
              </a:rPr>
              <a:t>TB2</a:t>
            </a:r>
          </a:p>
        </p:txBody>
      </p:sp>
    </p:spTree>
    <p:extLst>
      <p:ext uri="{BB962C8B-B14F-4D97-AF65-F5344CB8AC3E}">
        <p14:creationId xmlns:p14="http://schemas.microsoft.com/office/powerpoint/2010/main" val="4241875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8306"/>
                                        </p:tgtEl>
                                        <p:attrNameLst>
                                          <p:attrName>style.visibility</p:attrName>
                                        </p:attrNameLst>
                                      </p:cBhvr>
                                      <p:to>
                                        <p:strVal val="visible"/>
                                      </p:to>
                                    </p:set>
                                    <p:anim calcmode="lin" valueType="num">
                                      <p:cBhvr additive="base">
                                        <p:cTn id="7" dur="500" fill="hold"/>
                                        <p:tgtEl>
                                          <p:spTgt spid="608306"/>
                                        </p:tgtEl>
                                        <p:attrNameLst>
                                          <p:attrName>ppt_x</p:attrName>
                                        </p:attrNameLst>
                                      </p:cBhvr>
                                      <p:tavLst>
                                        <p:tav tm="0">
                                          <p:val>
                                            <p:strVal val="0-#ppt_w/2"/>
                                          </p:val>
                                        </p:tav>
                                        <p:tav tm="100000">
                                          <p:val>
                                            <p:strVal val="#ppt_x"/>
                                          </p:val>
                                        </p:tav>
                                      </p:tavLst>
                                    </p:anim>
                                    <p:anim calcmode="lin" valueType="num">
                                      <p:cBhvr additive="base">
                                        <p:cTn id="8" dur="500" fill="hold"/>
                                        <p:tgtEl>
                                          <p:spTgt spid="6083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8307"/>
                                        </p:tgtEl>
                                        <p:attrNameLst>
                                          <p:attrName>style.visibility</p:attrName>
                                        </p:attrNameLst>
                                      </p:cBhvr>
                                      <p:to>
                                        <p:strVal val="visible"/>
                                      </p:to>
                                    </p:set>
                                    <p:anim calcmode="lin" valueType="num">
                                      <p:cBhvr additive="base">
                                        <p:cTn id="13" dur="500" fill="hold"/>
                                        <p:tgtEl>
                                          <p:spTgt spid="608307"/>
                                        </p:tgtEl>
                                        <p:attrNameLst>
                                          <p:attrName>ppt_x</p:attrName>
                                        </p:attrNameLst>
                                      </p:cBhvr>
                                      <p:tavLst>
                                        <p:tav tm="0">
                                          <p:val>
                                            <p:strVal val="0-#ppt_w/2"/>
                                          </p:val>
                                        </p:tav>
                                        <p:tav tm="100000">
                                          <p:val>
                                            <p:strVal val="#ppt_x"/>
                                          </p:val>
                                        </p:tav>
                                      </p:tavLst>
                                    </p:anim>
                                    <p:anim calcmode="lin" valueType="num">
                                      <p:cBhvr additive="base">
                                        <p:cTn id="14" dur="500" fill="hold"/>
                                        <p:tgtEl>
                                          <p:spTgt spid="6083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8308"/>
                                        </p:tgtEl>
                                        <p:attrNameLst>
                                          <p:attrName>style.visibility</p:attrName>
                                        </p:attrNameLst>
                                      </p:cBhvr>
                                      <p:to>
                                        <p:strVal val="visible"/>
                                      </p:to>
                                    </p:set>
                                    <p:anim calcmode="lin" valueType="num">
                                      <p:cBhvr additive="base">
                                        <p:cTn id="19" dur="500" fill="hold"/>
                                        <p:tgtEl>
                                          <p:spTgt spid="608308"/>
                                        </p:tgtEl>
                                        <p:attrNameLst>
                                          <p:attrName>ppt_x</p:attrName>
                                        </p:attrNameLst>
                                      </p:cBhvr>
                                      <p:tavLst>
                                        <p:tav tm="0">
                                          <p:val>
                                            <p:strVal val="0-#ppt_w/2"/>
                                          </p:val>
                                        </p:tav>
                                        <p:tav tm="100000">
                                          <p:val>
                                            <p:strVal val="#ppt_x"/>
                                          </p:val>
                                        </p:tav>
                                      </p:tavLst>
                                    </p:anim>
                                    <p:anim calcmode="lin" valueType="num">
                                      <p:cBhvr additive="base">
                                        <p:cTn id="20" dur="500" fill="hold"/>
                                        <p:tgtEl>
                                          <p:spTgt spid="6083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8309"/>
                                        </p:tgtEl>
                                        <p:attrNameLst>
                                          <p:attrName>style.visibility</p:attrName>
                                        </p:attrNameLst>
                                      </p:cBhvr>
                                      <p:to>
                                        <p:strVal val="visible"/>
                                      </p:to>
                                    </p:set>
                                    <p:anim calcmode="lin" valueType="num">
                                      <p:cBhvr additive="base">
                                        <p:cTn id="25" dur="500" fill="hold"/>
                                        <p:tgtEl>
                                          <p:spTgt spid="608309"/>
                                        </p:tgtEl>
                                        <p:attrNameLst>
                                          <p:attrName>ppt_x</p:attrName>
                                        </p:attrNameLst>
                                      </p:cBhvr>
                                      <p:tavLst>
                                        <p:tav tm="0">
                                          <p:val>
                                            <p:strVal val="0-#ppt_w/2"/>
                                          </p:val>
                                        </p:tav>
                                        <p:tav tm="100000">
                                          <p:val>
                                            <p:strVal val="#ppt_x"/>
                                          </p:val>
                                        </p:tav>
                                      </p:tavLst>
                                    </p:anim>
                                    <p:anim calcmode="lin" valueType="num">
                                      <p:cBhvr additive="base">
                                        <p:cTn id="26" dur="500" fill="hold"/>
                                        <p:tgtEl>
                                          <p:spTgt spid="60830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8310"/>
                                        </p:tgtEl>
                                        <p:attrNameLst>
                                          <p:attrName>style.visibility</p:attrName>
                                        </p:attrNameLst>
                                      </p:cBhvr>
                                      <p:to>
                                        <p:strVal val="visible"/>
                                      </p:to>
                                    </p:set>
                                    <p:anim calcmode="lin" valueType="num">
                                      <p:cBhvr additive="base">
                                        <p:cTn id="31" dur="500" fill="hold"/>
                                        <p:tgtEl>
                                          <p:spTgt spid="608310"/>
                                        </p:tgtEl>
                                        <p:attrNameLst>
                                          <p:attrName>ppt_x</p:attrName>
                                        </p:attrNameLst>
                                      </p:cBhvr>
                                      <p:tavLst>
                                        <p:tav tm="0">
                                          <p:val>
                                            <p:strVal val="0-#ppt_w/2"/>
                                          </p:val>
                                        </p:tav>
                                        <p:tav tm="100000">
                                          <p:val>
                                            <p:strVal val="#ppt_x"/>
                                          </p:val>
                                        </p:tav>
                                      </p:tavLst>
                                    </p:anim>
                                    <p:anim calcmode="lin" valueType="num">
                                      <p:cBhvr additive="base">
                                        <p:cTn id="32" dur="500" fill="hold"/>
                                        <p:tgtEl>
                                          <p:spTgt spid="6083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8305"/>
                                        </p:tgtEl>
                                        <p:attrNameLst>
                                          <p:attrName>style.visibility</p:attrName>
                                        </p:attrNameLst>
                                      </p:cBhvr>
                                      <p:to>
                                        <p:strVal val="visible"/>
                                      </p:to>
                                    </p:set>
                                    <p:anim calcmode="lin" valueType="num">
                                      <p:cBhvr additive="base">
                                        <p:cTn id="37" dur="500" fill="hold"/>
                                        <p:tgtEl>
                                          <p:spTgt spid="608305"/>
                                        </p:tgtEl>
                                        <p:attrNameLst>
                                          <p:attrName>ppt_x</p:attrName>
                                        </p:attrNameLst>
                                      </p:cBhvr>
                                      <p:tavLst>
                                        <p:tav tm="0">
                                          <p:val>
                                            <p:strVal val="0-#ppt_w/2"/>
                                          </p:val>
                                        </p:tav>
                                        <p:tav tm="100000">
                                          <p:val>
                                            <p:strVal val="#ppt_x"/>
                                          </p:val>
                                        </p:tav>
                                      </p:tavLst>
                                    </p:anim>
                                    <p:anim calcmode="lin" valueType="num">
                                      <p:cBhvr additive="base">
                                        <p:cTn id="38" dur="500" fill="hold"/>
                                        <p:tgtEl>
                                          <p:spTgt spid="60830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8311"/>
                                        </p:tgtEl>
                                        <p:attrNameLst>
                                          <p:attrName>style.visibility</p:attrName>
                                        </p:attrNameLst>
                                      </p:cBhvr>
                                      <p:to>
                                        <p:strVal val="visible"/>
                                      </p:to>
                                    </p:set>
                                    <p:anim calcmode="lin" valueType="num">
                                      <p:cBhvr additive="base">
                                        <p:cTn id="43" dur="500" fill="hold"/>
                                        <p:tgtEl>
                                          <p:spTgt spid="608311"/>
                                        </p:tgtEl>
                                        <p:attrNameLst>
                                          <p:attrName>ppt_x</p:attrName>
                                        </p:attrNameLst>
                                      </p:cBhvr>
                                      <p:tavLst>
                                        <p:tav tm="0">
                                          <p:val>
                                            <p:strVal val="0-#ppt_w/2"/>
                                          </p:val>
                                        </p:tav>
                                        <p:tav tm="100000">
                                          <p:val>
                                            <p:strVal val="#ppt_x"/>
                                          </p:val>
                                        </p:tav>
                                      </p:tavLst>
                                    </p:anim>
                                    <p:anim calcmode="lin" valueType="num">
                                      <p:cBhvr additive="base">
                                        <p:cTn id="44" dur="500" fill="hold"/>
                                        <p:tgtEl>
                                          <p:spTgt spid="608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05" grpId="0" autoUpdateAnimBg="0"/>
      <p:bldP spid="608306" grpId="0" autoUpdateAnimBg="0"/>
      <p:bldP spid="608307" grpId="0" animBg="1"/>
      <p:bldP spid="608308" grpId="0" autoUpdateAnimBg="0"/>
      <p:bldP spid="608309" grpId="0" autoUpdateAnimBg="0"/>
      <p:bldP spid="608310" grpId="0" animBg="1"/>
      <p:bldP spid="60831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bwMode="auto">
          <a:xfrm>
            <a:off x="1981200" y="274638"/>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zh-TW">
                <a:solidFill>
                  <a:schemeClr val="accent2"/>
                </a:solidFill>
                <a:latin typeface="Comic Sans MS" panose="030F0702030302020204" pitchFamily="66" charset="0"/>
                <a:ea typeface="PMingLiU" pitchFamily="18" charset="-120"/>
              </a:rPr>
              <a:t>Reading “High” at Input Pin</a:t>
            </a:r>
            <a:endParaRPr lang="en-US">
              <a:solidFill>
                <a:schemeClr val="accent2"/>
              </a:solidFill>
              <a:latin typeface="Comic Sans MS" panose="030F0702030302020204" pitchFamily="66" charset="0"/>
              <a:ea typeface="PMingLiU" pitchFamily="18" charset="-120"/>
            </a:endParaRPr>
          </a:p>
        </p:txBody>
      </p:sp>
      <p:sp>
        <p:nvSpPr>
          <p:cNvPr id="2" name="Date Placeholder 1"/>
          <p:cNvSpPr>
            <a:spLocks noGrp="1"/>
          </p:cNvSpPr>
          <p:nvPr>
            <p:ph type="dt" sz="half" idx="10"/>
          </p:nvPr>
        </p:nvSpPr>
        <p:spPr/>
        <p:txBody>
          <a:bodyPr/>
          <a:lstStyle/>
          <a:p>
            <a:fld id="{8CE68810-6AA8-434D-AEF7-C7CC7DEB5F84}" type="datetime1">
              <a:rPr lang="en-US" smtClean="0"/>
              <a:t>19-Sep-15</a:t>
            </a:fld>
            <a:endParaRPr lang="en-US"/>
          </a:p>
        </p:txBody>
      </p:sp>
      <p:sp>
        <p:nvSpPr>
          <p:cNvPr id="3" name="Slide Number Placeholder 2"/>
          <p:cNvSpPr>
            <a:spLocks noGrp="1"/>
          </p:cNvSpPr>
          <p:nvPr>
            <p:ph type="sldNum" sz="quarter" idx="12"/>
          </p:nvPr>
        </p:nvSpPr>
        <p:spPr/>
        <p:txBody>
          <a:bodyPr/>
          <a:lstStyle/>
          <a:p>
            <a:fld id="{9A51FF56-014E-4135-979E-2BA8818B7C9D}" type="slidenum">
              <a:rPr lang="en-US" smtClean="0"/>
              <a:t>55</a:t>
            </a:fld>
            <a:endParaRPr lang="en-US"/>
          </a:p>
        </p:txBody>
      </p:sp>
      <p:grpSp>
        <p:nvGrpSpPr>
          <p:cNvPr id="609283" name="Group 3"/>
          <p:cNvGrpSpPr>
            <a:grpSpLocks/>
          </p:cNvGrpSpPr>
          <p:nvPr/>
        </p:nvGrpSpPr>
        <p:grpSpPr bwMode="auto">
          <a:xfrm>
            <a:off x="2236788" y="2060575"/>
            <a:ext cx="7924800" cy="3733800"/>
            <a:chOff x="528" y="1248"/>
            <a:chExt cx="4992" cy="2352"/>
          </a:xfrm>
        </p:grpSpPr>
        <p:sp>
          <p:nvSpPr>
            <p:cNvPr id="609284" name="Rectangle 4"/>
            <p:cNvSpPr>
              <a:spLocks noChangeArrowheads="1"/>
            </p:cNvSpPr>
            <p:nvPr/>
          </p:nvSpPr>
          <p:spPr bwMode="auto">
            <a:xfrm>
              <a:off x="2168" y="2016"/>
              <a:ext cx="656"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285" name="Text Box 5"/>
            <p:cNvSpPr txBox="1">
              <a:spLocks noChangeArrowheads="1"/>
            </p:cNvSpPr>
            <p:nvPr/>
          </p:nvSpPr>
          <p:spPr bwMode="auto">
            <a:xfrm>
              <a:off x="2202" y="2016"/>
              <a:ext cx="58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TW" sz="1600">
                  <a:ea typeface="PMingLiU" pitchFamily="18" charset="-120"/>
                  <a:cs typeface="Arial" panose="020B0604020202020204" pitchFamily="34" charset="0"/>
                </a:rPr>
                <a:t>D</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a:p>
              <a:pPr>
                <a:spcBef>
                  <a:spcPct val="50000"/>
                </a:spcBef>
              </a:pPr>
              <a:endParaRPr kumimoji="1" lang="en-US" altLang="zh-TW" sz="1600">
                <a:ea typeface="PMingLiU" pitchFamily="18" charset="-120"/>
                <a:cs typeface="Arial" panose="020B0604020202020204" pitchFamily="34" charset="0"/>
              </a:endParaRPr>
            </a:p>
            <a:p>
              <a:pPr>
                <a:spcBef>
                  <a:spcPct val="50000"/>
                </a:spcBef>
              </a:pPr>
              <a:r>
                <a:rPr kumimoji="1" lang="en-US" altLang="zh-TW" sz="1600">
                  <a:ea typeface="PMingLiU" pitchFamily="18" charset="-120"/>
                  <a:cs typeface="Arial" panose="020B0604020202020204" pitchFamily="34" charset="0"/>
                </a:rPr>
                <a:t>Clk</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p:txBody>
        </p:sp>
        <p:sp>
          <p:nvSpPr>
            <p:cNvPr id="609286" name="Line 6"/>
            <p:cNvSpPr>
              <a:spLocks noChangeShapeType="1"/>
            </p:cNvSpPr>
            <p:nvPr/>
          </p:nvSpPr>
          <p:spPr bwMode="auto">
            <a:xfrm>
              <a:off x="2617" y="2501"/>
              <a:ext cx="1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87" name="Line 7"/>
            <p:cNvSpPr>
              <a:spLocks noChangeShapeType="1"/>
            </p:cNvSpPr>
            <p:nvPr/>
          </p:nvSpPr>
          <p:spPr bwMode="auto">
            <a:xfrm>
              <a:off x="1488" y="2160"/>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88" name="AutoShape 8"/>
            <p:cNvSpPr>
              <a:spLocks noChangeArrowheads="1"/>
            </p:cNvSpPr>
            <p:nvPr/>
          </p:nvSpPr>
          <p:spPr bwMode="auto">
            <a:xfrm rot="16200000">
              <a:off x="2304" y="1560"/>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289" name="Line 9"/>
            <p:cNvSpPr>
              <a:spLocks noChangeShapeType="1"/>
            </p:cNvSpPr>
            <p:nvPr/>
          </p:nvSpPr>
          <p:spPr bwMode="auto">
            <a:xfrm>
              <a:off x="254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0" name="Line 10"/>
            <p:cNvSpPr>
              <a:spLocks noChangeShapeType="1"/>
            </p:cNvSpPr>
            <p:nvPr/>
          </p:nvSpPr>
          <p:spPr bwMode="auto">
            <a:xfrm>
              <a:off x="3072" y="168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1" name="Line 11"/>
            <p:cNvSpPr>
              <a:spLocks noChangeShapeType="1"/>
            </p:cNvSpPr>
            <p:nvPr/>
          </p:nvSpPr>
          <p:spPr bwMode="auto">
            <a:xfrm>
              <a:off x="2832" y="216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2" name="Line 12"/>
            <p:cNvSpPr>
              <a:spLocks noChangeShapeType="1"/>
            </p:cNvSpPr>
            <p:nvPr/>
          </p:nvSpPr>
          <p:spPr bwMode="auto">
            <a:xfrm>
              <a:off x="1488" y="2592"/>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3" name="Line 13"/>
            <p:cNvSpPr>
              <a:spLocks noChangeShapeType="1"/>
            </p:cNvSpPr>
            <p:nvPr/>
          </p:nvSpPr>
          <p:spPr bwMode="auto">
            <a:xfrm>
              <a:off x="2832" y="259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4" name="Line 14"/>
            <p:cNvSpPr>
              <a:spLocks noChangeShapeType="1"/>
            </p:cNvSpPr>
            <p:nvPr/>
          </p:nvSpPr>
          <p:spPr bwMode="auto">
            <a:xfrm>
              <a:off x="3792"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5" name="Line 15"/>
            <p:cNvSpPr>
              <a:spLocks noChangeShapeType="1"/>
            </p:cNvSpPr>
            <p:nvPr/>
          </p:nvSpPr>
          <p:spPr bwMode="auto">
            <a:xfrm>
              <a:off x="3840"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6" name="Line 16"/>
            <p:cNvSpPr>
              <a:spLocks noChangeShapeType="1"/>
            </p:cNvSpPr>
            <p:nvPr/>
          </p:nvSpPr>
          <p:spPr bwMode="auto">
            <a:xfrm flipV="1">
              <a:off x="3840" y="24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7" name="Line 17"/>
            <p:cNvSpPr>
              <a:spLocks noChangeShapeType="1"/>
            </p:cNvSpPr>
            <p:nvPr/>
          </p:nvSpPr>
          <p:spPr bwMode="auto">
            <a:xfrm flipV="1">
              <a:off x="3840"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298" name="Rectangle 18"/>
            <p:cNvSpPr>
              <a:spLocks noChangeArrowheads="1"/>
            </p:cNvSpPr>
            <p:nvPr/>
          </p:nvSpPr>
          <p:spPr bwMode="auto">
            <a:xfrm>
              <a:off x="3864" y="1584"/>
              <a:ext cx="144" cy="288"/>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299" name="Line 19"/>
            <p:cNvSpPr>
              <a:spLocks noChangeShapeType="1"/>
            </p:cNvSpPr>
            <p:nvPr/>
          </p:nvSpPr>
          <p:spPr bwMode="auto">
            <a:xfrm>
              <a:off x="3936" y="1872"/>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00" name="Line 20"/>
            <p:cNvSpPr>
              <a:spLocks noChangeShapeType="1"/>
            </p:cNvSpPr>
            <p:nvPr/>
          </p:nvSpPr>
          <p:spPr bwMode="auto">
            <a:xfrm>
              <a:off x="3936" y="216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01" name="Oval 21"/>
            <p:cNvSpPr>
              <a:spLocks noChangeArrowheads="1"/>
            </p:cNvSpPr>
            <p:nvPr/>
          </p:nvSpPr>
          <p:spPr bwMode="auto">
            <a:xfrm>
              <a:off x="3912"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302" name="Line 22"/>
            <p:cNvSpPr>
              <a:spLocks noChangeShapeType="1"/>
            </p:cNvSpPr>
            <p:nvPr/>
          </p:nvSpPr>
          <p:spPr bwMode="auto">
            <a:xfrm>
              <a:off x="3936"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03" name="Line 23"/>
            <p:cNvSpPr>
              <a:spLocks noChangeShapeType="1"/>
            </p:cNvSpPr>
            <p:nvPr/>
          </p:nvSpPr>
          <p:spPr bwMode="auto">
            <a:xfrm>
              <a:off x="3864" y="144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04" name="Text Box 24"/>
            <p:cNvSpPr txBox="1">
              <a:spLocks noChangeArrowheads="1"/>
            </p:cNvSpPr>
            <p:nvPr/>
          </p:nvSpPr>
          <p:spPr bwMode="auto">
            <a:xfrm>
              <a:off x="3552" y="1296"/>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Vcc</a:t>
              </a:r>
            </a:p>
          </p:txBody>
        </p:sp>
        <p:sp>
          <p:nvSpPr>
            <p:cNvPr id="609305" name="Text Box 25"/>
            <p:cNvSpPr txBox="1">
              <a:spLocks noChangeArrowheads="1"/>
            </p:cNvSpPr>
            <p:nvPr/>
          </p:nvSpPr>
          <p:spPr bwMode="auto">
            <a:xfrm>
              <a:off x="3936" y="1584"/>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 Load(L1)</a:t>
              </a:r>
            </a:p>
          </p:txBody>
        </p:sp>
        <p:sp>
          <p:nvSpPr>
            <p:cNvPr id="609306" name="Line 26"/>
            <p:cNvSpPr>
              <a:spLocks noChangeShapeType="1"/>
            </p:cNvSpPr>
            <p:nvPr/>
          </p:nvSpPr>
          <p:spPr bwMode="auto">
            <a:xfrm>
              <a:off x="3936"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07" name="AutoShape 27"/>
            <p:cNvSpPr>
              <a:spLocks noChangeArrowheads="1"/>
            </p:cNvSpPr>
            <p:nvPr/>
          </p:nvSpPr>
          <p:spPr bwMode="auto">
            <a:xfrm rot="10800000">
              <a:off x="3864" y="2880"/>
              <a:ext cx="144" cy="144"/>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308" name="Oval 28"/>
            <p:cNvSpPr>
              <a:spLocks noChangeArrowheads="1"/>
            </p:cNvSpPr>
            <p:nvPr/>
          </p:nvSpPr>
          <p:spPr bwMode="auto">
            <a:xfrm>
              <a:off x="4248"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309" name="Line 29"/>
            <p:cNvSpPr>
              <a:spLocks noChangeShapeType="1"/>
            </p:cNvSpPr>
            <p:nvPr/>
          </p:nvSpPr>
          <p:spPr bwMode="auto">
            <a:xfrm>
              <a:off x="4272" y="216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0" name="AutoShape 30"/>
            <p:cNvSpPr>
              <a:spLocks noChangeArrowheads="1"/>
            </p:cNvSpPr>
            <p:nvPr/>
          </p:nvSpPr>
          <p:spPr bwMode="auto">
            <a:xfrm rot="16200000">
              <a:off x="2280" y="3108"/>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311" name="Line 31"/>
            <p:cNvSpPr>
              <a:spLocks noChangeShapeType="1"/>
            </p:cNvSpPr>
            <p:nvPr/>
          </p:nvSpPr>
          <p:spPr bwMode="auto">
            <a:xfrm>
              <a:off x="2544" y="3216"/>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2" name="Oval 32"/>
            <p:cNvSpPr>
              <a:spLocks noChangeArrowheads="1"/>
            </p:cNvSpPr>
            <p:nvPr/>
          </p:nvSpPr>
          <p:spPr bwMode="auto">
            <a:xfrm>
              <a:off x="1800"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313" name="Line 33"/>
            <p:cNvSpPr>
              <a:spLocks noChangeShapeType="1"/>
            </p:cNvSpPr>
            <p:nvPr/>
          </p:nvSpPr>
          <p:spPr bwMode="auto">
            <a:xfrm>
              <a:off x="182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4" name="Line 34"/>
            <p:cNvSpPr>
              <a:spLocks noChangeShapeType="1"/>
            </p:cNvSpPr>
            <p:nvPr/>
          </p:nvSpPr>
          <p:spPr bwMode="auto">
            <a:xfrm>
              <a:off x="1824" y="1680"/>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5" name="Line 35"/>
            <p:cNvSpPr>
              <a:spLocks noChangeShapeType="1"/>
            </p:cNvSpPr>
            <p:nvPr/>
          </p:nvSpPr>
          <p:spPr bwMode="auto">
            <a:xfrm>
              <a:off x="1824"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6" name="Freeform 36"/>
            <p:cNvSpPr>
              <a:spLocks/>
            </p:cNvSpPr>
            <p:nvPr/>
          </p:nvSpPr>
          <p:spPr bwMode="auto">
            <a:xfrm>
              <a:off x="1728" y="2496"/>
              <a:ext cx="96" cy="192"/>
            </a:xfrm>
            <a:custGeom>
              <a:avLst/>
              <a:gdLst>
                <a:gd name="T0" fmla="*/ 96 w 96"/>
                <a:gd name="T1" fmla="*/ 0 h 192"/>
                <a:gd name="T2" fmla="*/ 0 w 96"/>
                <a:gd name="T3" fmla="*/ 96 h 192"/>
                <a:gd name="T4" fmla="*/ 96 w 96"/>
                <a:gd name="T5" fmla="*/ 192 h 192"/>
              </a:gdLst>
              <a:ahLst/>
              <a:cxnLst>
                <a:cxn ang="0">
                  <a:pos x="T0" y="T1"/>
                </a:cxn>
                <a:cxn ang="0">
                  <a:pos x="T2" y="T3"/>
                </a:cxn>
                <a:cxn ang="0">
                  <a:pos x="T4" y="T5"/>
                </a:cxn>
              </a:cxnLst>
              <a:rect l="0" t="0" r="r" b="b"/>
              <a:pathLst>
                <a:path w="96" h="192">
                  <a:moveTo>
                    <a:pt x="96" y="0"/>
                  </a:moveTo>
                  <a:cubicBezTo>
                    <a:pt x="48" y="32"/>
                    <a:pt x="0" y="64"/>
                    <a:pt x="0" y="96"/>
                  </a:cubicBezTo>
                  <a:cubicBezTo>
                    <a:pt x="0" y="128"/>
                    <a:pt x="48" y="160"/>
                    <a:pt x="96"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7" name="Line 37"/>
            <p:cNvSpPr>
              <a:spLocks noChangeShapeType="1"/>
            </p:cNvSpPr>
            <p:nvPr/>
          </p:nvSpPr>
          <p:spPr bwMode="auto">
            <a:xfrm>
              <a:off x="1824" y="2688"/>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8" name="Line 38"/>
            <p:cNvSpPr>
              <a:spLocks noChangeShapeType="1"/>
            </p:cNvSpPr>
            <p:nvPr/>
          </p:nvSpPr>
          <p:spPr bwMode="auto">
            <a:xfrm>
              <a:off x="2448" y="33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19" name="Line 39"/>
            <p:cNvSpPr>
              <a:spLocks noChangeShapeType="1"/>
            </p:cNvSpPr>
            <p:nvPr/>
          </p:nvSpPr>
          <p:spPr bwMode="auto">
            <a:xfrm>
              <a:off x="2448" y="1344"/>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20" name="Line 40"/>
            <p:cNvSpPr>
              <a:spLocks noChangeShapeType="1"/>
            </p:cNvSpPr>
            <p:nvPr/>
          </p:nvSpPr>
          <p:spPr bwMode="auto">
            <a:xfrm>
              <a:off x="1488" y="1344"/>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21" name="Line 41"/>
            <p:cNvSpPr>
              <a:spLocks noChangeShapeType="1"/>
            </p:cNvSpPr>
            <p:nvPr/>
          </p:nvSpPr>
          <p:spPr bwMode="auto">
            <a:xfrm>
              <a:off x="1488" y="355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22" name="Text Box 42"/>
            <p:cNvSpPr txBox="1">
              <a:spLocks noChangeArrowheads="1"/>
            </p:cNvSpPr>
            <p:nvPr/>
          </p:nvSpPr>
          <p:spPr bwMode="auto">
            <a:xfrm>
              <a:off x="528" y="1248"/>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Read latch</a:t>
              </a:r>
            </a:p>
          </p:txBody>
        </p:sp>
        <p:sp>
          <p:nvSpPr>
            <p:cNvPr id="609323" name="Text Box 43"/>
            <p:cNvSpPr txBox="1">
              <a:spLocks noChangeArrowheads="1"/>
            </p:cNvSpPr>
            <p:nvPr/>
          </p:nvSpPr>
          <p:spPr bwMode="auto">
            <a:xfrm>
              <a:off x="528" y="3408"/>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Read pin</a:t>
              </a:r>
            </a:p>
          </p:txBody>
        </p:sp>
        <p:sp>
          <p:nvSpPr>
            <p:cNvPr id="609324" name="Text Box 44"/>
            <p:cNvSpPr txBox="1">
              <a:spLocks noChangeArrowheads="1"/>
            </p:cNvSpPr>
            <p:nvPr/>
          </p:nvSpPr>
          <p:spPr bwMode="auto">
            <a:xfrm>
              <a:off x="528" y="2496"/>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Write to latch</a:t>
              </a:r>
            </a:p>
          </p:txBody>
        </p:sp>
        <p:sp>
          <p:nvSpPr>
            <p:cNvPr id="609325" name="Text Box 45"/>
            <p:cNvSpPr txBox="1">
              <a:spLocks noChangeArrowheads="1"/>
            </p:cNvSpPr>
            <p:nvPr/>
          </p:nvSpPr>
          <p:spPr bwMode="auto">
            <a:xfrm>
              <a:off x="528" y="2016"/>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Internal CPU bus</a:t>
              </a:r>
            </a:p>
          </p:txBody>
        </p:sp>
        <p:sp>
          <p:nvSpPr>
            <p:cNvPr id="609326" name="Text Box 46"/>
            <p:cNvSpPr txBox="1">
              <a:spLocks noChangeArrowheads="1"/>
            </p:cNvSpPr>
            <p:nvPr/>
          </p:nvSpPr>
          <p:spPr bwMode="auto">
            <a:xfrm>
              <a:off x="3936" y="244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M1</a:t>
              </a:r>
            </a:p>
          </p:txBody>
        </p:sp>
        <p:sp>
          <p:nvSpPr>
            <p:cNvPr id="609327" name="Text Box 47"/>
            <p:cNvSpPr txBox="1">
              <a:spLocks noChangeArrowheads="1"/>
            </p:cNvSpPr>
            <p:nvPr/>
          </p:nvSpPr>
          <p:spPr bwMode="auto">
            <a:xfrm>
              <a:off x="4944" y="1968"/>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P1.X pin</a:t>
              </a:r>
            </a:p>
          </p:txBody>
        </p:sp>
        <p:sp>
          <p:nvSpPr>
            <p:cNvPr id="609328" name="Text Box 48"/>
            <p:cNvSpPr txBox="1">
              <a:spLocks noChangeArrowheads="1"/>
            </p:cNvSpPr>
            <p:nvPr/>
          </p:nvSpPr>
          <p:spPr bwMode="auto">
            <a:xfrm>
              <a:off x="2208" y="2208"/>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P1.X </a:t>
              </a:r>
            </a:p>
          </p:txBody>
        </p:sp>
      </p:grpSp>
      <p:sp>
        <p:nvSpPr>
          <p:cNvPr id="609329" name="Freeform 49"/>
          <p:cNvSpPr>
            <a:spLocks/>
          </p:cNvSpPr>
          <p:nvPr/>
        </p:nvSpPr>
        <p:spPr bwMode="auto">
          <a:xfrm>
            <a:off x="7494588" y="4117975"/>
            <a:ext cx="838200" cy="1219200"/>
          </a:xfrm>
          <a:custGeom>
            <a:avLst/>
            <a:gdLst>
              <a:gd name="T0" fmla="*/ 528 w 536"/>
              <a:gd name="T1" fmla="*/ 56 h 792"/>
              <a:gd name="T2" fmla="*/ 528 w 536"/>
              <a:gd name="T3" fmla="*/ 104 h 792"/>
              <a:gd name="T4" fmla="*/ 528 w 536"/>
              <a:gd name="T5" fmla="*/ 680 h 792"/>
              <a:gd name="T6" fmla="*/ 480 w 536"/>
              <a:gd name="T7" fmla="*/ 776 h 792"/>
              <a:gd name="T8" fmla="*/ 432 w 536"/>
              <a:gd name="T9" fmla="*/ 776 h 792"/>
              <a:gd name="T10" fmla="*/ 0 w 536"/>
              <a:gd name="T11" fmla="*/ 776 h 792"/>
            </a:gdLst>
            <a:ahLst/>
            <a:cxnLst>
              <a:cxn ang="0">
                <a:pos x="T0" y="T1"/>
              </a:cxn>
              <a:cxn ang="0">
                <a:pos x="T2" y="T3"/>
              </a:cxn>
              <a:cxn ang="0">
                <a:pos x="T4" y="T5"/>
              </a:cxn>
              <a:cxn ang="0">
                <a:pos x="T6" y="T7"/>
              </a:cxn>
              <a:cxn ang="0">
                <a:pos x="T8" y="T9"/>
              </a:cxn>
              <a:cxn ang="0">
                <a:pos x="T10" y="T11"/>
              </a:cxn>
            </a:cxnLst>
            <a:rect l="0" t="0" r="r" b="b"/>
            <a:pathLst>
              <a:path w="536" h="792">
                <a:moveTo>
                  <a:pt x="528" y="56"/>
                </a:moveTo>
                <a:cubicBezTo>
                  <a:pt x="528" y="28"/>
                  <a:pt x="528" y="0"/>
                  <a:pt x="528" y="104"/>
                </a:cubicBezTo>
                <a:cubicBezTo>
                  <a:pt x="528" y="208"/>
                  <a:pt x="536" y="568"/>
                  <a:pt x="528" y="680"/>
                </a:cubicBezTo>
                <a:cubicBezTo>
                  <a:pt x="520" y="792"/>
                  <a:pt x="496" y="760"/>
                  <a:pt x="480" y="776"/>
                </a:cubicBezTo>
                <a:cubicBezTo>
                  <a:pt x="464" y="792"/>
                  <a:pt x="512" y="776"/>
                  <a:pt x="432" y="776"/>
                </a:cubicBezTo>
                <a:cubicBezTo>
                  <a:pt x="352" y="776"/>
                  <a:pt x="176" y="776"/>
                  <a:pt x="0" y="776"/>
                </a:cubicBezTo>
              </a:path>
            </a:pathLst>
          </a:custGeom>
          <a:noFill/>
          <a:ln w="28575" cap="flat" cmpd="sng">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30" name="Line 50"/>
          <p:cNvSpPr>
            <a:spLocks noChangeShapeType="1"/>
          </p:cNvSpPr>
          <p:nvPr/>
        </p:nvSpPr>
        <p:spPr bwMode="auto">
          <a:xfrm flipH="1">
            <a:off x="4675188" y="5184775"/>
            <a:ext cx="114300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31" name="Text Box 51"/>
          <p:cNvSpPr txBox="1">
            <a:spLocks noChangeArrowheads="1"/>
          </p:cNvSpPr>
          <p:nvPr/>
        </p:nvSpPr>
        <p:spPr bwMode="auto">
          <a:xfrm>
            <a:off x="8866188" y="2060575"/>
            <a:ext cx="16764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rgbClr val="FF0000"/>
                </a:solidFill>
                <a:cs typeface=""/>
              </a:rPr>
              <a:t>2. MOV A,P1 </a:t>
            </a:r>
          </a:p>
          <a:p>
            <a:pPr algn="ctr">
              <a:spcBef>
                <a:spcPct val="50000"/>
              </a:spcBef>
            </a:pPr>
            <a:r>
              <a:rPr kumimoji="1" lang="en-US" altLang="zh-TW" sz="1400">
                <a:solidFill>
                  <a:srgbClr val="FF0000"/>
                </a:solidFill>
                <a:cs typeface=""/>
              </a:rPr>
              <a:t>external pin=High</a:t>
            </a:r>
          </a:p>
        </p:txBody>
      </p:sp>
      <p:sp>
        <p:nvSpPr>
          <p:cNvPr id="609332" name="Text Box 52"/>
          <p:cNvSpPr txBox="1">
            <a:spLocks noChangeArrowheads="1"/>
          </p:cNvSpPr>
          <p:nvPr/>
        </p:nvSpPr>
        <p:spPr bwMode="auto">
          <a:xfrm>
            <a:off x="1703388" y="2517775"/>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cs typeface="Times New Roman" panose="02020603050405020304" pitchFamily="18" charset="0"/>
              </a:defRPr>
            </a:lvl1pPr>
            <a:lvl2pPr marL="800100" indent="-342900">
              <a:defRPr sz="2400">
                <a:solidFill>
                  <a:schemeClr val="tx1"/>
                </a:solidFill>
                <a:latin typeface="Times New Roman" panose="02020603050405020304" pitchFamily="18" charset="0"/>
                <a:cs typeface="Times New Roman" panose="02020603050405020304" pitchFamily="18" charset="0"/>
              </a:defRPr>
            </a:lvl2pPr>
            <a:lvl3pPr marL="1257300" indent="-342900">
              <a:defRPr sz="2400">
                <a:solidFill>
                  <a:schemeClr val="tx1"/>
                </a:solidFill>
                <a:latin typeface="Times New Roman" panose="02020603050405020304" pitchFamily="18" charset="0"/>
                <a:cs typeface="Times New Roman" panose="02020603050405020304" pitchFamily="18" charset="0"/>
              </a:defRPr>
            </a:lvl3pPr>
            <a:lvl4pPr marL="1714500" indent="-342900">
              <a:defRPr sz="2400">
                <a:solidFill>
                  <a:schemeClr val="tx1"/>
                </a:solidFill>
                <a:latin typeface="Times New Roman" panose="02020603050405020304" pitchFamily="18" charset="0"/>
                <a:cs typeface="Times New Roman" panose="02020603050405020304" pitchFamily="18" charset="0"/>
              </a:defRPr>
            </a:lvl4pPr>
            <a:lvl5pPr marL="2171700" indent="-342900">
              <a:defRPr sz="2400">
                <a:solidFill>
                  <a:schemeClr val="tx1"/>
                </a:solidFill>
                <a:latin typeface="Times New Roman" panose="02020603050405020304" pitchFamily="18" charset="0"/>
                <a:cs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AutoNum type="arabicPeriod"/>
            </a:pPr>
            <a:r>
              <a:rPr kumimoji="1" lang="en-US" altLang="zh-TW" sz="1400">
                <a:solidFill>
                  <a:srgbClr val="FF0000"/>
                </a:solidFill>
                <a:cs typeface=""/>
              </a:rPr>
              <a:t>write a 1 to the pin MOV P1,#0FFH</a:t>
            </a:r>
          </a:p>
        </p:txBody>
      </p:sp>
      <p:sp>
        <p:nvSpPr>
          <p:cNvPr id="609333" name="Line 53"/>
          <p:cNvSpPr>
            <a:spLocks noChangeShapeType="1"/>
          </p:cNvSpPr>
          <p:nvPr/>
        </p:nvSpPr>
        <p:spPr bwMode="auto">
          <a:xfrm>
            <a:off x="3760788" y="3355975"/>
            <a:ext cx="106680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34" name="Text Box 54"/>
          <p:cNvSpPr txBox="1">
            <a:spLocks noChangeArrowheads="1"/>
          </p:cNvSpPr>
          <p:nvPr/>
        </p:nvSpPr>
        <p:spPr bwMode="auto">
          <a:xfrm>
            <a:off x="5894388" y="31273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chemeClr val="accent2"/>
                </a:solidFill>
                <a:ea typeface="PMingLiU" pitchFamily="18" charset="-120"/>
                <a:cs typeface="Arial" panose="020B0604020202020204" pitchFamily="34" charset="0"/>
              </a:rPr>
              <a:t>1</a:t>
            </a:r>
          </a:p>
        </p:txBody>
      </p:sp>
      <p:sp>
        <p:nvSpPr>
          <p:cNvPr id="609335" name="Text Box 55"/>
          <p:cNvSpPr txBox="1">
            <a:spLocks noChangeArrowheads="1"/>
          </p:cNvSpPr>
          <p:nvPr/>
        </p:nvSpPr>
        <p:spPr bwMode="auto">
          <a:xfrm>
            <a:off x="5970588" y="38893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chemeClr val="accent2"/>
                </a:solidFill>
                <a:ea typeface="PMingLiU" pitchFamily="18" charset="-120"/>
                <a:cs typeface="Arial" panose="020B0604020202020204" pitchFamily="34" charset="0"/>
              </a:rPr>
              <a:t>0</a:t>
            </a:r>
          </a:p>
        </p:txBody>
      </p:sp>
      <p:sp>
        <p:nvSpPr>
          <p:cNvPr id="609336" name="Line 56"/>
          <p:cNvSpPr>
            <a:spLocks noChangeShapeType="1"/>
          </p:cNvSpPr>
          <p:nvPr/>
        </p:nvSpPr>
        <p:spPr bwMode="auto">
          <a:xfrm>
            <a:off x="7342188" y="3965575"/>
            <a:ext cx="381000" cy="457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37" name="Line 57"/>
          <p:cNvSpPr>
            <a:spLocks noChangeShapeType="1"/>
          </p:cNvSpPr>
          <p:nvPr/>
        </p:nvSpPr>
        <p:spPr bwMode="auto">
          <a:xfrm flipH="1">
            <a:off x="7342188" y="3965575"/>
            <a:ext cx="381000" cy="457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38" name="Text Box 58"/>
          <p:cNvSpPr txBox="1">
            <a:spLocks noChangeArrowheads="1"/>
          </p:cNvSpPr>
          <p:nvPr/>
        </p:nvSpPr>
        <p:spPr bwMode="auto">
          <a:xfrm>
            <a:off x="1855788" y="5718175"/>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rgbClr val="FF0000"/>
                </a:solidFill>
                <a:cs typeface=""/>
              </a:rPr>
              <a:t>3. Read pin=1 Read latch=0 Write to latch=1</a:t>
            </a:r>
          </a:p>
        </p:txBody>
      </p:sp>
      <p:sp>
        <p:nvSpPr>
          <p:cNvPr id="609339" name="Freeform 59"/>
          <p:cNvSpPr>
            <a:spLocks/>
          </p:cNvSpPr>
          <p:nvPr/>
        </p:nvSpPr>
        <p:spPr bwMode="auto">
          <a:xfrm>
            <a:off x="3760788" y="3635375"/>
            <a:ext cx="393700" cy="1092200"/>
          </a:xfrm>
          <a:custGeom>
            <a:avLst/>
            <a:gdLst>
              <a:gd name="T0" fmla="*/ 240 w 248"/>
              <a:gd name="T1" fmla="*/ 688 h 688"/>
              <a:gd name="T2" fmla="*/ 240 w 248"/>
              <a:gd name="T3" fmla="*/ 112 h 688"/>
              <a:gd name="T4" fmla="*/ 192 w 248"/>
              <a:gd name="T5" fmla="*/ 16 h 688"/>
              <a:gd name="T6" fmla="*/ 0 w 248"/>
              <a:gd name="T7" fmla="*/ 16 h 688"/>
            </a:gdLst>
            <a:ahLst/>
            <a:cxnLst>
              <a:cxn ang="0">
                <a:pos x="T0" y="T1"/>
              </a:cxn>
              <a:cxn ang="0">
                <a:pos x="T2" y="T3"/>
              </a:cxn>
              <a:cxn ang="0">
                <a:pos x="T4" y="T5"/>
              </a:cxn>
              <a:cxn ang="0">
                <a:pos x="T6" y="T7"/>
              </a:cxn>
            </a:cxnLst>
            <a:rect l="0" t="0" r="r" b="b"/>
            <a:pathLst>
              <a:path w="248" h="688">
                <a:moveTo>
                  <a:pt x="240" y="688"/>
                </a:moveTo>
                <a:cubicBezTo>
                  <a:pt x="244" y="456"/>
                  <a:pt x="248" y="224"/>
                  <a:pt x="240" y="112"/>
                </a:cubicBezTo>
                <a:cubicBezTo>
                  <a:pt x="232" y="0"/>
                  <a:pt x="232" y="32"/>
                  <a:pt x="192" y="16"/>
                </a:cubicBezTo>
                <a:cubicBezTo>
                  <a:pt x="152" y="0"/>
                  <a:pt x="76" y="8"/>
                  <a:pt x="0" y="16"/>
                </a:cubicBezTo>
              </a:path>
            </a:pathLst>
          </a:custGeom>
          <a:noFill/>
          <a:ln w="28575" cap="flat" cmpd="sng">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340" name="Text Box 60"/>
          <p:cNvSpPr txBox="1">
            <a:spLocks noChangeArrowheads="1"/>
          </p:cNvSpPr>
          <p:nvPr/>
        </p:nvSpPr>
        <p:spPr bwMode="auto">
          <a:xfrm>
            <a:off x="8332788" y="31273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rgbClr val="000066"/>
                </a:solidFill>
                <a:ea typeface="PMingLiU" pitchFamily="18" charset="-120"/>
                <a:cs typeface="Arial" panose="020B0604020202020204" pitchFamily="34" charset="0"/>
              </a:rPr>
              <a:t>1</a:t>
            </a:r>
          </a:p>
        </p:txBody>
      </p:sp>
      <p:sp>
        <p:nvSpPr>
          <p:cNvPr id="609341" name="Text Box 61"/>
          <p:cNvSpPr txBox="1">
            <a:spLocks noChangeArrowheads="1"/>
          </p:cNvSpPr>
          <p:nvPr/>
        </p:nvSpPr>
        <p:spPr bwMode="auto">
          <a:xfrm>
            <a:off x="5437188" y="5184775"/>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TB1</a:t>
            </a:r>
          </a:p>
        </p:txBody>
      </p:sp>
      <p:sp>
        <p:nvSpPr>
          <p:cNvPr id="609342" name="Text Box 62"/>
          <p:cNvSpPr txBox="1">
            <a:spLocks noChangeArrowheads="1"/>
          </p:cNvSpPr>
          <p:nvPr/>
        </p:nvSpPr>
        <p:spPr bwMode="auto">
          <a:xfrm>
            <a:off x="5360988" y="2365375"/>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TB2</a:t>
            </a:r>
          </a:p>
        </p:txBody>
      </p:sp>
      <p:sp>
        <p:nvSpPr>
          <p:cNvPr id="609343" name="Freeform 63"/>
          <p:cNvSpPr>
            <a:spLocks/>
          </p:cNvSpPr>
          <p:nvPr/>
        </p:nvSpPr>
        <p:spPr bwMode="auto">
          <a:xfrm rot="10800000" flipV="1">
            <a:off x="4141788" y="3660775"/>
            <a:ext cx="609600" cy="228600"/>
          </a:xfrm>
          <a:custGeom>
            <a:avLst/>
            <a:gdLst>
              <a:gd name="T0" fmla="*/ 240 w 248"/>
              <a:gd name="T1" fmla="*/ 688 h 688"/>
              <a:gd name="T2" fmla="*/ 240 w 248"/>
              <a:gd name="T3" fmla="*/ 112 h 688"/>
              <a:gd name="T4" fmla="*/ 192 w 248"/>
              <a:gd name="T5" fmla="*/ 16 h 688"/>
              <a:gd name="T6" fmla="*/ 0 w 248"/>
              <a:gd name="T7" fmla="*/ 16 h 688"/>
            </a:gdLst>
            <a:ahLst/>
            <a:cxnLst>
              <a:cxn ang="0">
                <a:pos x="T0" y="T1"/>
              </a:cxn>
              <a:cxn ang="0">
                <a:pos x="T2" y="T3"/>
              </a:cxn>
              <a:cxn ang="0">
                <a:pos x="T4" y="T5"/>
              </a:cxn>
              <a:cxn ang="0">
                <a:pos x="T6" y="T7"/>
              </a:cxn>
            </a:cxnLst>
            <a:rect l="0" t="0" r="r" b="b"/>
            <a:pathLst>
              <a:path w="248" h="688">
                <a:moveTo>
                  <a:pt x="240" y="688"/>
                </a:moveTo>
                <a:cubicBezTo>
                  <a:pt x="244" y="456"/>
                  <a:pt x="248" y="224"/>
                  <a:pt x="240" y="112"/>
                </a:cubicBezTo>
                <a:cubicBezTo>
                  <a:pt x="232" y="0"/>
                  <a:pt x="232" y="32"/>
                  <a:pt x="192" y="16"/>
                </a:cubicBezTo>
                <a:cubicBezTo>
                  <a:pt x="152" y="0"/>
                  <a:pt x="76" y="8"/>
                  <a:pt x="0" y="16"/>
                </a:cubicBezTo>
              </a:path>
            </a:pathLst>
          </a:custGeom>
          <a:noFill/>
          <a:ln w="28575" cap="flat" cmpd="sng">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673657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9332"/>
                                        </p:tgtEl>
                                        <p:attrNameLst>
                                          <p:attrName>style.visibility</p:attrName>
                                        </p:attrNameLst>
                                      </p:cBhvr>
                                      <p:to>
                                        <p:strVal val="visible"/>
                                      </p:to>
                                    </p:set>
                                    <p:anim calcmode="lin" valueType="num">
                                      <p:cBhvr additive="base">
                                        <p:cTn id="7" dur="500" fill="hold"/>
                                        <p:tgtEl>
                                          <p:spTgt spid="609332"/>
                                        </p:tgtEl>
                                        <p:attrNameLst>
                                          <p:attrName>ppt_x</p:attrName>
                                        </p:attrNameLst>
                                      </p:cBhvr>
                                      <p:tavLst>
                                        <p:tav tm="0">
                                          <p:val>
                                            <p:strVal val="0-#ppt_w/2"/>
                                          </p:val>
                                        </p:tav>
                                        <p:tav tm="100000">
                                          <p:val>
                                            <p:strVal val="#ppt_x"/>
                                          </p:val>
                                        </p:tav>
                                      </p:tavLst>
                                    </p:anim>
                                    <p:anim calcmode="lin" valueType="num">
                                      <p:cBhvr additive="base">
                                        <p:cTn id="8" dur="500" fill="hold"/>
                                        <p:tgtEl>
                                          <p:spTgt spid="6093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9333"/>
                                        </p:tgtEl>
                                        <p:attrNameLst>
                                          <p:attrName>style.visibility</p:attrName>
                                        </p:attrNameLst>
                                      </p:cBhvr>
                                      <p:to>
                                        <p:strVal val="visible"/>
                                      </p:to>
                                    </p:set>
                                    <p:anim calcmode="lin" valueType="num">
                                      <p:cBhvr additive="base">
                                        <p:cTn id="13" dur="500" fill="hold"/>
                                        <p:tgtEl>
                                          <p:spTgt spid="609333"/>
                                        </p:tgtEl>
                                        <p:attrNameLst>
                                          <p:attrName>ppt_x</p:attrName>
                                        </p:attrNameLst>
                                      </p:cBhvr>
                                      <p:tavLst>
                                        <p:tav tm="0">
                                          <p:val>
                                            <p:strVal val="0-#ppt_w/2"/>
                                          </p:val>
                                        </p:tav>
                                        <p:tav tm="100000">
                                          <p:val>
                                            <p:strVal val="#ppt_x"/>
                                          </p:val>
                                        </p:tav>
                                      </p:tavLst>
                                    </p:anim>
                                    <p:anim calcmode="lin" valueType="num">
                                      <p:cBhvr additive="base">
                                        <p:cTn id="14" dur="500" fill="hold"/>
                                        <p:tgtEl>
                                          <p:spTgt spid="6093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9334"/>
                                        </p:tgtEl>
                                        <p:attrNameLst>
                                          <p:attrName>style.visibility</p:attrName>
                                        </p:attrNameLst>
                                      </p:cBhvr>
                                      <p:to>
                                        <p:strVal val="visible"/>
                                      </p:to>
                                    </p:set>
                                    <p:anim calcmode="lin" valueType="num">
                                      <p:cBhvr additive="base">
                                        <p:cTn id="19" dur="500" fill="hold"/>
                                        <p:tgtEl>
                                          <p:spTgt spid="609334"/>
                                        </p:tgtEl>
                                        <p:attrNameLst>
                                          <p:attrName>ppt_x</p:attrName>
                                        </p:attrNameLst>
                                      </p:cBhvr>
                                      <p:tavLst>
                                        <p:tav tm="0">
                                          <p:val>
                                            <p:strVal val="0-#ppt_w/2"/>
                                          </p:val>
                                        </p:tav>
                                        <p:tav tm="100000">
                                          <p:val>
                                            <p:strVal val="#ppt_x"/>
                                          </p:val>
                                        </p:tav>
                                      </p:tavLst>
                                    </p:anim>
                                    <p:anim calcmode="lin" valueType="num">
                                      <p:cBhvr additive="base">
                                        <p:cTn id="20" dur="500" fill="hold"/>
                                        <p:tgtEl>
                                          <p:spTgt spid="60933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9335"/>
                                        </p:tgtEl>
                                        <p:attrNameLst>
                                          <p:attrName>style.visibility</p:attrName>
                                        </p:attrNameLst>
                                      </p:cBhvr>
                                      <p:to>
                                        <p:strVal val="visible"/>
                                      </p:to>
                                    </p:set>
                                    <p:anim calcmode="lin" valueType="num">
                                      <p:cBhvr additive="base">
                                        <p:cTn id="25" dur="500" fill="hold"/>
                                        <p:tgtEl>
                                          <p:spTgt spid="609335"/>
                                        </p:tgtEl>
                                        <p:attrNameLst>
                                          <p:attrName>ppt_x</p:attrName>
                                        </p:attrNameLst>
                                      </p:cBhvr>
                                      <p:tavLst>
                                        <p:tav tm="0">
                                          <p:val>
                                            <p:strVal val="0-#ppt_w/2"/>
                                          </p:val>
                                        </p:tav>
                                        <p:tav tm="100000">
                                          <p:val>
                                            <p:strVal val="#ppt_x"/>
                                          </p:val>
                                        </p:tav>
                                      </p:tavLst>
                                    </p:anim>
                                    <p:anim calcmode="lin" valueType="num">
                                      <p:cBhvr additive="base">
                                        <p:cTn id="26" dur="500" fill="hold"/>
                                        <p:tgtEl>
                                          <p:spTgt spid="6093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9337"/>
                                        </p:tgtEl>
                                        <p:attrNameLst>
                                          <p:attrName>style.visibility</p:attrName>
                                        </p:attrNameLst>
                                      </p:cBhvr>
                                      <p:to>
                                        <p:strVal val="visible"/>
                                      </p:to>
                                    </p:set>
                                    <p:anim calcmode="lin" valueType="num">
                                      <p:cBhvr additive="base">
                                        <p:cTn id="31" dur="500" fill="hold"/>
                                        <p:tgtEl>
                                          <p:spTgt spid="609337"/>
                                        </p:tgtEl>
                                        <p:attrNameLst>
                                          <p:attrName>ppt_x</p:attrName>
                                        </p:attrNameLst>
                                      </p:cBhvr>
                                      <p:tavLst>
                                        <p:tav tm="0">
                                          <p:val>
                                            <p:strVal val="0-#ppt_w/2"/>
                                          </p:val>
                                        </p:tav>
                                        <p:tav tm="100000">
                                          <p:val>
                                            <p:strVal val="#ppt_x"/>
                                          </p:val>
                                        </p:tav>
                                      </p:tavLst>
                                    </p:anim>
                                    <p:anim calcmode="lin" valueType="num">
                                      <p:cBhvr additive="base">
                                        <p:cTn id="32" dur="500" fill="hold"/>
                                        <p:tgtEl>
                                          <p:spTgt spid="60933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9336"/>
                                        </p:tgtEl>
                                        <p:attrNameLst>
                                          <p:attrName>style.visibility</p:attrName>
                                        </p:attrNameLst>
                                      </p:cBhvr>
                                      <p:to>
                                        <p:strVal val="visible"/>
                                      </p:to>
                                    </p:set>
                                    <p:anim calcmode="lin" valueType="num">
                                      <p:cBhvr additive="base">
                                        <p:cTn id="37" dur="500" fill="hold"/>
                                        <p:tgtEl>
                                          <p:spTgt spid="609336"/>
                                        </p:tgtEl>
                                        <p:attrNameLst>
                                          <p:attrName>ppt_x</p:attrName>
                                        </p:attrNameLst>
                                      </p:cBhvr>
                                      <p:tavLst>
                                        <p:tav tm="0">
                                          <p:val>
                                            <p:strVal val="0-#ppt_w/2"/>
                                          </p:val>
                                        </p:tav>
                                        <p:tav tm="100000">
                                          <p:val>
                                            <p:strVal val="#ppt_x"/>
                                          </p:val>
                                        </p:tav>
                                      </p:tavLst>
                                    </p:anim>
                                    <p:anim calcmode="lin" valueType="num">
                                      <p:cBhvr additive="base">
                                        <p:cTn id="38" dur="500" fill="hold"/>
                                        <p:tgtEl>
                                          <p:spTgt spid="6093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9331"/>
                                        </p:tgtEl>
                                        <p:attrNameLst>
                                          <p:attrName>style.visibility</p:attrName>
                                        </p:attrNameLst>
                                      </p:cBhvr>
                                      <p:to>
                                        <p:strVal val="visible"/>
                                      </p:to>
                                    </p:set>
                                    <p:anim calcmode="lin" valueType="num">
                                      <p:cBhvr additive="base">
                                        <p:cTn id="43" dur="500" fill="hold"/>
                                        <p:tgtEl>
                                          <p:spTgt spid="609331"/>
                                        </p:tgtEl>
                                        <p:attrNameLst>
                                          <p:attrName>ppt_x</p:attrName>
                                        </p:attrNameLst>
                                      </p:cBhvr>
                                      <p:tavLst>
                                        <p:tav tm="0">
                                          <p:val>
                                            <p:strVal val="0-#ppt_w/2"/>
                                          </p:val>
                                        </p:tav>
                                        <p:tav tm="100000">
                                          <p:val>
                                            <p:strVal val="#ppt_x"/>
                                          </p:val>
                                        </p:tav>
                                      </p:tavLst>
                                    </p:anim>
                                    <p:anim calcmode="lin" valueType="num">
                                      <p:cBhvr additive="base">
                                        <p:cTn id="44" dur="500" fill="hold"/>
                                        <p:tgtEl>
                                          <p:spTgt spid="60933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09340"/>
                                        </p:tgtEl>
                                        <p:attrNameLst>
                                          <p:attrName>style.visibility</p:attrName>
                                        </p:attrNameLst>
                                      </p:cBhvr>
                                      <p:to>
                                        <p:strVal val="visible"/>
                                      </p:to>
                                    </p:set>
                                    <p:anim calcmode="lin" valueType="num">
                                      <p:cBhvr additive="base">
                                        <p:cTn id="49" dur="500" fill="hold"/>
                                        <p:tgtEl>
                                          <p:spTgt spid="609340"/>
                                        </p:tgtEl>
                                        <p:attrNameLst>
                                          <p:attrName>ppt_x</p:attrName>
                                        </p:attrNameLst>
                                      </p:cBhvr>
                                      <p:tavLst>
                                        <p:tav tm="0">
                                          <p:val>
                                            <p:strVal val="0-#ppt_w/2"/>
                                          </p:val>
                                        </p:tav>
                                        <p:tav tm="100000">
                                          <p:val>
                                            <p:strVal val="#ppt_x"/>
                                          </p:val>
                                        </p:tav>
                                      </p:tavLst>
                                    </p:anim>
                                    <p:anim calcmode="lin" valueType="num">
                                      <p:cBhvr additive="base">
                                        <p:cTn id="50" dur="500" fill="hold"/>
                                        <p:tgtEl>
                                          <p:spTgt spid="60934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09329"/>
                                        </p:tgtEl>
                                        <p:attrNameLst>
                                          <p:attrName>style.visibility</p:attrName>
                                        </p:attrNameLst>
                                      </p:cBhvr>
                                      <p:to>
                                        <p:strVal val="visible"/>
                                      </p:to>
                                    </p:set>
                                    <p:anim calcmode="lin" valueType="num">
                                      <p:cBhvr additive="base">
                                        <p:cTn id="55" dur="500" fill="hold"/>
                                        <p:tgtEl>
                                          <p:spTgt spid="609329"/>
                                        </p:tgtEl>
                                        <p:attrNameLst>
                                          <p:attrName>ppt_x</p:attrName>
                                        </p:attrNameLst>
                                      </p:cBhvr>
                                      <p:tavLst>
                                        <p:tav tm="0">
                                          <p:val>
                                            <p:strVal val="0-#ppt_w/2"/>
                                          </p:val>
                                        </p:tav>
                                        <p:tav tm="100000">
                                          <p:val>
                                            <p:strVal val="#ppt_x"/>
                                          </p:val>
                                        </p:tav>
                                      </p:tavLst>
                                    </p:anim>
                                    <p:anim calcmode="lin" valueType="num">
                                      <p:cBhvr additive="base">
                                        <p:cTn id="56" dur="500" fill="hold"/>
                                        <p:tgtEl>
                                          <p:spTgt spid="60932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09338"/>
                                        </p:tgtEl>
                                        <p:attrNameLst>
                                          <p:attrName>style.visibility</p:attrName>
                                        </p:attrNameLst>
                                      </p:cBhvr>
                                      <p:to>
                                        <p:strVal val="visible"/>
                                      </p:to>
                                    </p:set>
                                    <p:anim calcmode="lin" valueType="num">
                                      <p:cBhvr additive="base">
                                        <p:cTn id="61" dur="500" fill="hold"/>
                                        <p:tgtEl>
                                          <p:spTgt spid="609338"/>
                                        </p:tgtEl>
                                        <p:attrNameLst>
                                          <p:attrName>ppt_x</p:attrName>
                                        </p:attrNameLst>
                                      </p:cBhvr>
                                      <p:tavLst>
                                        <p:tav tm="0">
                                          <p:val>
                                            <p:strVal val="0-#ppt_w/2"/>
                                          </p:val>
                                        </p:tav>
                                        <p:tav tm="100000">
                                          <p:val>
                                            <p:strVal val="#ppt_x"/>
                                          </p:val>
                                        </p:tav>
                                      </p:tavLst>
                                    </p:anim>
                                    <p:anim calcmode="lin" valueType="num">
                                      <p:cBhvr additive="base">
                                        <p:cTn id="62" dur="500" fill="hold"/>
                                        <p:tgtEl>
                                          <p:spTgt spid="60933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09330"/>
                                        </p:tgtEl>
                                        <p:attrNameLst>
                                          <p:attrName>style.visibility</p:attrName>
                                        </p:attrNameLst>
                                      </p:cBhvr>
                                      <p:to>
                                        <p:strVal val="visible"/>
                                      </p:to>
                                    </p:set>
                                    <p:anim calcmode="lin" valueType="num">
                                      <p:cBhvr additive="base">
                                        <p:cTn id="67" dur="500" fill="hold"/>
                                        <p:tgtEl>
                                          <p:spTgt spid="609330"/>
                                        </p:tgtEl>
                                        <p:attrNameLst>
                                          <p:attrName>ppt_x</p:attrName>
                                        </p:attrNameLst>
                                      </p:cBhvr>
                                      <p:tavLst>
                                        <p:tav tm="0">
                                          <p:val>
                                            <p:strVal val="0-#ppt_w/2"/>
                                          </p:val>
                                        </p:tav>
                                        <p:tav tm="100000">
                                          <p:val>
                                            <p:strVal val="#ppt_x"/>
                                          </p:val>
                                        </p:tav>
                                      </p:tavLst>
                                    </p:anim>
                                    <p:anim calcmode="lin" valueType="num">
                                      <p:cBhvr additive="base">
                                        <p:cTn id="68" dur="500" fill="hold"/>
                                        <p:tgtEl>
                                          <p:spTgt spid="609330"/>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09339"/>
                                        </p:tgtEl>
                                        <p:attrNameLst>
                                          <p:attrName>style.visibility</p:attrName>
                                        </p:attrNameLst>
                                      </p:cBhvr>
                                      <p:to>
                                        <p:strVal val="visible"/>
                                      </p:to>
                                    </p:set>
                                    <p:anim calcmode="lin" valueType="num">
                                      <p:cBhvr additive="base">
                                        <p:cTn id="73" dur="500" fill="hold"/>
                                        <p:tgtEl>
                                          <p:spTgt spid="609339"/>
                                        </p:tgtEl>
                                        <p:attrNameLst>
                                          <p:attrName>ppt_x</p:attrName>
                                        </p:attrNameLst>
                                      </p:cBhvr>
                                      <p:tavLst>
                                        <p:tav tm="0">
                                          <p:val>
                                            <p:strVal val="0-#ppt_w/2"/>
                                          </p:val>
                                        </p:tav>
                                        <p:tav tm="100000">
                                          <p:val>
                                            <p:strVal val="#ppt_x"/>
                                          </p:val>
                                        </p:tav>
                                      </p:tavLst>
                                    </p:anim>
                                    <p:anim calcmode="lin" valueType="num">
                                      <p:cBhvr additive="base">
                                        <p:cTn id="74" dur="500" fill="hold"/>
                                        <p:tgtEl>
                                          <p:spTgt spid="60933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09343"/>
                                        </p:tgtEl>
                                        <p:attrNameLst>
                                          <p:attrName>style.visibility</p:attrName>
                                        </p:attrNameLst>
                                      </p:cBhvr>
                                      <p:to>
                                        <p:strVal val="visible"/>
                                      </p:to>
                                    </p:set>
                                    <p:anim calcmode="lin" valueType="num">
                                      <p:cBhvr additive="base">
                                        <p:cTn id="79" dur="500" fill="hold"/>
                                        <p:tgtEl>
                                          <p:spTgt spid="609343"/>
                                        </p:tgtEl>
                                        <p:attrNameLst>
                                          <p:attrName>ppt_x</p:attrName>
                                        </p:attrNameLst>
                                      </p:cBhvr>
                                      <p:tavLst>
                                        <p:tav tm="0">
                                          <p:val>
                                            <p:strVal val="0-#ppt_w/2"/>
                                          </p:val>
                                        </p:tav>
                                        <p:tav tm="100000">
                                          <p:val>
                                            <p:strVal val="#ppt_x"/>
                                          </p:val>
                                        </p:tav>
                                      </p:tavLst>
                                    </p:anim>
                                    <p:anim calcmode="lin" valueType="num">
                                      <p:cBhvr additive="base">
                                        <p:cTn id="80" dur="500" fill="hold"/>
                                        <p:tgtEl>
                                          <p:spTgt spid="609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329" grpId="0" animBg="1"/>
      <p:bldP spid="609330" grpId="0" animBg="1"/>
      <p:bldP spid="609331" grpId="0" autoUpdateAnimBg="0"/>
      <p:bldP spid="609332" grpId="0" autoUpdateAnimBg="0"/>
      <p:bldP spid="609333" grpId="0" animBg="1"/>
      <p:bldP spid="609334" grpId="0" autoUpdateAnimBg="0"/>
      <p:bldP spid="609335" grpId="0" autoUpdateAnimBg="0"/>
      <p:bldP spid="609336" grpId="0" animBg="1"/>
      <p:bldP spid="609337" grpId="0" animBg="1"/>
      <p:bldP spid="609338" grpId="0" autoUpdateAnimBg="0"/>
      <p:bldP spid="609339" grpId="0" animBg="1"/>
      <p:bldP spid="609340" grpId="0" autoUpdateAnimBg="0"/>
      <p:bldP spid="6093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bwMode="auto">
          <a:xfrm>
            <a:off x="1981200" y="274638"/>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altLang="zh-TW">
                <a:solidFill>
                  <a:schemeClr val="accent2"/>
                </a:solidFill>
                <a:latin typeface="Comic Sans MS" panose="030F0702030302020204" pitchFamily="66" charset="0"/>
                <a:ea typeface="PMingLiU" pitchFamily="18" charset="-120"/>
              </a:rPr>
              <a:t>Reading “Low” at Input Pin</a:t>
            </a:r>
            <a:endParaRPr lang="en-US">
              <a:solidFill>
                <a:schemeClr val="accent2"/>
              </a:solidFill>
              <a:latin typeface="Comic Sans MS" panose="030F0702030302020204" pitchFamily="66" charset="0"/>
              <a:ea typeface="PMingLiU" pitchFamily="18" charset="-120"/>
            </a:endParaRPr>
          </a:p>
        </p:txBody>
      </p:sp>
      <p:sp>
        <p:nvSpPr>
          <p:cNvPr id="2" name="Date Placeholder 1"/>
          <p:cNvSpPr>
            <a:spLocks noGrp="1"/>
          </p:cNvSpPr>
          <p:nvPr>
            <p:ph type="dt" sz="half" idx="10"/>
          </p:nvPr>
        </p:nvSpPr>
        <p:spPr/>
        <p:txBody>
          <a:bodyPr/>
          <a:lstStyle/>
          <a:p>
            <a:fld id="{F21C0A6F-C4DD-4DAA-BB24-C41B7667A49F}" type="datetime1">
              <a:rPr lang="en-US" smtClean="0"/>
              <a:t>19-Sep-15</a:t>
            </a:fld>
            <a:endParaRPr lang="en-US"/>
          </a:p>
        </p:txBody>
      </p:sp>
      <p:sp>
        <p:nvSpPr>
          <p:cNvPr id="3" name="Slide Number Placeholder 2"/>
          <p:cNvSpPr>
            <a:spLocks noGrp="1"/>
          </p:cNvSpPr>
          <p:nvPr>
            <p:ph type="sldNum" sz="quarter" idx="12"/>
          </p:nvPr>
        </p:nvSpPr>
        <p:spPr/>
        <p:txBody>
          <a:bodyPr/>
          <a:lstStyle/>
          <a:p>
            <a:fld id="{9A51FF56-014E-4135-979E-2BA8818B7C9D}" type="slidenum">
              <a:rPr lang="en-US" smtClean="0"/>
              <a:t>56</a:t>
            </a:fld>
            <a:endParaRPr lang="en-US"/>
          </a:p>
        </p:txBody>
      </p:sp>
      <p:grpSp>
        <p:nvGrpSpPr>
          <p:cNvPr id="610307" name="Group 3"/>
          <p:cNvGrpSpPr>
            <a:grpSpLocks/>
          </p:cNvGrpSpPr>
          <p:nvPr/>
        </p:nvGrpSpPr>
        <p:grpSpPr bwMode="auto">
          <a:xfrm>
            <a:off x="2182813" y="1916113"/>
            <a:ext cx="7924800" cy="3733800"/>
            <a:chOff x="528" y="1248"/>
            <a:chExt cx="4992" cy="2352"/>
          </a:xfrm>
        </p:grpSpPr>
        <p:sp>
          <p:nvSpPr>
            <p:cNvPr id="610308" name="Rectangle 4"/>
            <p:cNvSpPr>
              <a:spLocks noChangeArrowheads="1"/>
            </p:cNvSpPr>
            <p:nvPr/>
          </p:nvSpPr>
          <p:spPr bwMode="auto">
            <a:xfrm>
              <a:off x="2168" y="2016"/>
              <a:ext cx="656"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09" name="Text Box 5"/>
            <p:cNvSpPr txBox="1">
              <a:spLocks noChangeArrowheads="1"/>
            </p:cNvSpPr>
            <p:nvPr/>
          </p:nvSpPr>
          <p:spPr bwMode="auto">
            <a:xfrm>
              <a:off x="2202" y="2016"/>
              <a:ext cx="58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TW" sz="1600">
                  <a:ea typeface="PMingLiU" pitchFamily="18" charset="-120"/>
                  <a:cs typeface="Arial" panose="020B0604020202020204" pitchFamily="34" charset="0"/>
                </a:rPr>
                <a:t>D</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a:p>
              <a:pPr>
                <a:spcBef>
                  <a:spcPct val="50000"/>
                </a:spcBef>
              </a:pPr>
              <a:endParaRPr kumimoji="1" lang="en-US" altLang="zh-TW" sz="1600">
                <a:ea typeface="PMingLiU" pitchFamily="18" charset="-120"/>
                <a:cs typeface="Arial" panose="020B0604020202020204" pitchFamily="34" charset="0"/>
              </a:endParaRPr>
            </a:p>
            <a:p>
              <a:pPr>
                <a:spcBef>
                  <a:spcPct val="50000"/>
                </a:spcBef>
              </a:pPr>
              <a:r>
                <a:rPr kumimoji="1" lang="en-US" altLang="zh-TW" sz="1600">
                  <a:ea typeface="PMingLiU" pitchFamily="18" charset="-120"/>
                  <a:cs typeface="Arial" panose="020B0604020202020204" pitchFamily="34" charset="0"/>
                </a:rPr>
                <a:t>Clk</a:t>
              </a:r>
              <a:r>
                <a:rPr kumimoji="1" lang="en-US" altLang="zh-TW" sz="1600" b="1">
                  <a:ea typeface="PMingLiU" pitchFamily="18" charset="-120"/>
                  <a:cs typeface="Arial" panose="020B0604020202020204" pitchFamily="34" charset="0"/>
                </a:rPr>
                <a:t>     </a:t>
              </a:r>
              <a:r>
                <a:rPr kumimoji="1" lang="en-US" altLang="zh-TW" sz="1600">
                  <a:ea typeface="PMingLiU" pitchFamily="18" charset="-120"/>
                  <a:cs typeface="Arial" panose="020B0604020202020204" pitchFamily="34" charset="0"/>
                </a:rPr>
                <a:t>Q</a:t>
              </a:r>
            </a:p>
          </p:txBody>
        </p:sp>
        <p:sp>
          <p:nvSpPr>
            <p:cNvPr id="610310" name="Line 6"/>
            <p:cNvSpPr>
              <a:spLocks noChangeShapeType="1"/>
            </p:cNvSpPr>
            <p:nvPr/>
          </p:nvSpPr>
          <p:spPr bwMode="auto">
            <a:xfrm>
              <a:off x="2617" y="2501"/>
              <a:ext cx="10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1" name="Line 7"/>
            <p:cNvSpPr>
              <a:spLocks noChangeShapeType="1"/>
            </p:cNvSpPr>
            <p:nvPr/>
          </p:nvSpPr>
          <p:spPr bwMode="auto">
            <a:xfrm>
              <a:off x="1488" y="2160"/>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2" name="AutoShape 8"/>
            <p:cNvSpPr>
              <a:spLocks noChangeArrowheads="1"/>
            </p:cNvSpPr>
            <p:nvPr/>
          </p:nvSpPr>
          <p:spPr bwMode="auto">
            <a:xfrm rot="16200000">
              <a:off x="2304" y="1560"/>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13" name="Line 9"/>
            <p:cNvSpPr>
              <a:spLocks noChangeShapeType="1"/>
            </p:cNvSpPr>
            <p:nvPr/>
          </p:nvSpPr>
          <p:spPr bwMode="auto">
            <a:xfrm>
              <a:off x="254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4" name="Line 10"/>
            <p:cNvSpPr>
              <a:spLocks noChangeShapeType="1"/>
            </p:cNvSpPr>
            <p:nvPr/>
          </p:nvSpPr>
          <p:spPr bwMode="auto">
            <a:xfrm>
              <a:off x="3072" y="168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5" name="Line 11"/>
            <p:cNvSpPr>
              <a:spLocks noChangeShapeType="1"/>
            </p:cNvSpPr>
            <p:nvPr/>
          </p:nvSpPr>
          <p:spPr bwMode="auto">
            <a:xfrm>
              <a:off x="2832" y="216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6" name="Line 12"/>
            <p:cNvSpPr>
              <a:spLocks noChangeShapeType="1"/>
            </p:cNvSpPr>
            <p:nvPr/>
          </p:nvSpPr>
          <p:spPr bwMode="auto">
            <a:xfrm>
              <a:off x="1488" y="2592"/>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7" name="Line 13"/>
            <p:cNvSpPr>
              <a:spLocks noChangeShapeType="1"/>
            </p:cNvSpPr>
            <p:nvPr/>
          </p:nvSpPr>
          <p:spPr bwMode="auto">
            <a:xfrm>
              <a:off x="2832" y="259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8" name="Line 14"/>
            <p:cNvSpPr>
              <a:spLocks noChangeShapeType="1"/>
            </p:cNvSpPr>
            <p:nvPr/>
          </p:nvSpPr>
          <p:spPr bwMode="auto">
            <a:xfrm>
              <a:off x="3792"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19" name="Line 15"/>
            <p:cNvSpPr>
              <a:spLocks noChangeShapeType="1"/>
            </p:cNvSpPr>
            <p:nvPr/>
          </p:nvSpPr>
          <p:spPr bwMode="auto">
            <a:xfrm>
              <a:off x="3840" y="24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20" name="Line 16"/>
            <p:cNvSpPr>
              <a:spLocks noChangeShapeType="1"/>
            </p:cNvSpPr>
            <p:nvPr/>
          </p:nvSpPr>
          <p:spPr bwMode="auto">
            <a:xfrm flipV="1">
              <a:off x="3840" y="24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21" name="Line 17"/>
            <p:cNvSpPr>
              <a:spLocks noChangeShapeType="1"/>
            </p:cNvSpPr>
            <p:nvPr/>
          </p:nvSpPr>
          <p:spPr bwMode="auto">
            <a:xfrm flipV="1">
              <a:off x="3840"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22" name="Rectangle 18"/>
            <p:cNvSpPr>
              <a:spLocks noChangeArrowheads="1"/>
            </p:cNvSpPr>
            <p:nvPr/>
          </p:nvSpPr>
          <p:spPr bwMode="auto">
            <a:xfrm>
              <a:off x="3864" y="1584"/>
              <a:ext cx="144" cy="288"/>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23" name="Line 19"/>
            <p:cNvSpPr>
              <a:spLocks noChangeShapeType="1"/>
            </p:cNvSpPr>
            <p:nvPr/>
          </p:nvSpPr>
          <p:spPr bwMode="auto">
            <a:xfrm>
              <a:off x="3936" y="1872"/>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24" name="Line 20"/>
            <p:cNvSpPr>
              <a:spLocks noChangeShapeType="1"/>
            </p:cNvSpPr>
            <p:nvPr/>
          </p:nvSpPr>
          <p:spPr bwMode="auto">
            <a:xfrm>
              <a:off x="3936" y="216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25" name="Oval 21"/>
            <p:cNvSpPr>
              <a:spLocks noChangeArrowheads="1"/>
            </p:cNvSpPr>
            <p:nvPr/>
          </p:nvSpPr>
          <p:spPr bwMode="auto">
            <a:xfrm>
              <a:off x="3912"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26" name="Line 22"/>
            <p:cNvSpPr>
              <a:spLocks noChangeShapeType="1"/>
            </p:cNvSpPr>
            <p:nvPr/>
          </p:nvSpPr>
          <p:spPr bwMode="auto">
            <a:xfrm>
              <a:off x="3936" y="144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27" name="Line 23"/>
            <p:cNvSpPr>
              <a:spLocks noChangeShapeType="1"/>
            </p:cNvSpPr>
            <p:nvPr/>
          </p:nvSpPr>
          <p:spPr bwMode="auto">
            <a:xfrm>
              <a:off x="3864" y="144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28" name="Text Box 24"/>
            <p:cNvSpPr txBox="1">
              <a:spLocks noChangeArrowheads="1"/>
            </p:cNvSpPr>
            <p:nvPr/>
          </p:nvSpPr>
          <p:spPr bwMode="auto">
            <a:xfrm>
              <a:off x="3552" y="1296"/>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Vcc</a:t>
              </a:r>
            </a:p>
          </p:txBody>
        </p:sp>
        <p:sp>
          <p:nvSpPr>
            <p:cNvPr id="610329" name="Text Box 25"/>
            <p:cNvSpPr txBox="1">
              <a:spLocks noChangeArrowheads="1"/>
            </p:cNvSpPr>
            <p:nvPr/>
          </p:nvSpPr>
          <p:spPr bwMode="auto">
            <a:xfrm>
              <a:off x="3936" y="1584"/>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 Load(L1)</a:t>
              </a:r>
            </a:p>
          </p:txBody>
        </p:sp>
        <p:sp>
          <p:nvSpPr>
            <p:cNvPr id="610330" name="Line 26"/>
            <p:cNvSpPr>
              <a:spLocks noChangeShapeType="1"/>
            </p:cNvSpPr>
            <p:nvPr/>
          </p:nvSpPr>
          <p:spPr bwMode="auto">
            <a:xfrm>
              <a:off x="3936" y="268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31" name="AutoShape 27"/>
            <p:cNvSpPr>
              <a:spLocks noChangeArrowheads="1"/>
            </p:cNvSpPr>
            <p:nvPr/>
          </p:nvSpPr>
          <p:spPr bwMode="auto">
            <a:xfrm rot="10800000">
              <a:off x="3864" y="2880"/>
              <a:ext cx="144" cy="144"/>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32" name="Oval 28"/>
            <p:cNvSpPr>
              <a:spLocks noChangeArrowheads="1"/>
            </p:cNvSpPr>
            <p:nvPr/>
          </p:nvSpPr>
          <p:spPr bwMode="auto">
            <a:xfrm>
              <a:off x="4248"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33" name="Line 29"/>
            <p:cNvSpPr>
              <a:spLocks noChangeShapeType="1"/>
            </p:cNvSpPr>
            <p:nvPr/>
          </p:nvSpPr>
          <p:spPr bwMode="auto">
            <a:xfrm>
              <a:off x="4272" y="2160"/>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34" name="AutoShape 30"/>
            <p:cNvSpPr>
              <a:spLocks noChangeArrowheads="1"/>
            </p:cNvSpPr>
            <p:nvPr/>
          </p:nvSpPr>
          <p:spPr bwMode="auto">
            <a:xfrm rot="16200000">
              <a:off x="2280" y="3108"/>
              <a:ext cx="264" cy="216"/>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35" name="Line 31"/>
            <p:cNvSpPr>
              <a:spLocks noChangeShapeType="1"/>
            </p:cNvSpPr>
            <p:nvPr/>
          </p:nvSpPr>
          <p:spPr bwMode="auto">
            <a:xfrm>
              <a:off x="2544" y="3216"/>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36" name="Oval 32"/>
            <p:cNvSpPr>
              <a:spLocks noChangeArrowheads="1"/>
            </p:cNvSpPr>
            <p:nvPr/>
          </p:nvSpPr>
          <p:spPr bwMode="auto">
            <a:xfrm>
              <a:off x="1800" y="213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337" name="Line 33"/>
            <p:cNvSpPr>
              <a:spLocks noChangeShapeType="1"/>
            </p:cNvSpPr>
            <p:nvPr/>
          </p:nvSpPr>
          <p:spPr bwMode="auto">
            <a:xfrm>
              <a:off x="1824" y="168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38" name="Line 34"/>
            <p:cNvSpPr>
              <a:spLocks noChangeShapeType="1"/>
            </p:cNvSpPr>
            <p:nvPr/>
          </p:nvSpPr>
          <p:spPr bwMode="auto">
            <a:xfrm>
              <a:off x="1824" y="1680"/>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39" name="Line 35"/>
            <p:cNvSpPr>
              <a:spLocks noChangeShapeType="1"/>
            </p:cNvSpPr>
            <p:nvPr/>
          </p:nvSpPr>
          <p:spPr bwMode="auto">
            <a:xfrm>
              <a:off x="1824"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40" name="Freeform 36"/>
            <p:cNvSpPr>
              <a:spLocks/>
            </p:cNvSpPr>
            <p:nvPr/>
          </p:nvSpPr>
          <p:spPr bwMode="auto">
            <a:xfrm>
              <a:off x="1728" y="2496"/>
              <a:ext cx="96" cy="192"/>
            </a:xfrm>
            <a:custGeom>
              <a:avLst/>
              <a:gdLst>
                <a:gd name="T0" fmla="*/ 96 w 96"/>
                <a:gd name="T1" fmla="*/ 0 h 192"/>
                <a:gd name="T2" fmla="*/ 0 w 96"/>
                <a:gd name="T3" fmla="*/ 96 h 192"/>
                <a:gd name="T4" fmla="*/ 96 w 96"/>
                <a:gd name="T5" fmla="*/ 192 h 192"/>
              </a:gdLst>
              <a:ahLst/>
              <a:cxnLst>
                <a:cxn ang="0">
                  <a:pos x="T0" y="T1"/>
                </a:cxn>
                <a:cxn ang="0">
                  <a:pos x="T2" y="T3"/>
                </a:cxn>
                <a:cxn ang="0">
                  <a:pos x="T4" y="T5"/>
                </a:cxn>
              </a:cxnLst>
              <a:rect l="0" t="0" r="r" b="b"/>
              <a:pathLst>
                <a:path w="96" h="192">
                  <a:moveTo>
                    <a:pt x="96" y="0"/>
                  </a:moveTo>
                  <a:cubicBezTo>
                    <a:pt x="48" y="32"/>
                    <a:pt x="0" y="64"/>
                    <a:pt x="0" y="96"/>
                  </a:cubicBezTo>
                  <a:cubicBezTo>
                    <a:pt x="0" y="128"/>
                    <a:pt x="48" y="160"/>
                    <a:pt x="96" y="192"/>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41" name="Line 37"/>
            <p:cNvSpPr>
              <a:spLocks noChangeShapeType="1"/>
            </p:cNvSpPr>
            <p:nvPr/>
          </p:nvSpPr>
          <p:spPr bwMode="auto">
            <a:xfrm>
              <a:off x="1824" y="2688"/>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42" name="Line 38"/>
            <p:cNvSpPr>
              <a:spLocks noChangeShapeType="1"/>
            </p:cNvSpPr>
            <p:nvPr/>
          </p:nvSpPr>
          <p:spPr bwMode="auto">
            <a:xfrm>
              <a:off x="2448" y="33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43" name="Line 39"/>
            <p:cNvSpPr>
              <a:spLocks noChangeShapeType="1"/>
            </p:cNvSpPr>
            <p:nvPr/>
          </p:nvSpPr>
          <p:spPr bwMode="auto">
            <a:xfrm>
              <a:off x="2448" y="1344"/>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44" name="Line 40"/>
            <p:cNvSpPr>
              <a:spLocks noChangeShapeType="1"/>
            </p:cNvSpPr>
            <p:nvPr/>
          </p:nvSpPr>
          <p:spPr bwMode="auto">
            <a:xfrm>
              <a:off x="1488" y="1344"/>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45" name="Line 41"/>
            <p:cNvSpPr>
              <a:spLocks noChangeShapeType="1"/>
            </p:cNvSpPr>
            <p:nvPr/>
          </p:nvSpPr>
          <p:spPr bwMode="auto">
            <a:xfrm>
              <a:off x="1488" y="3552"/>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46" name="Text Box 42"/>
            <p:cNvSpPr txBox="1">
              <a:spLocks noChangeArrowheads="1"/>
            </p:cNvSpPr>
            <p:nvPr/>
          </p:nvSpPr>
          <p:spPr bwMode="auto">
            <a:xfrm>
              <a:off x="528" y="1248"/>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Read latch</a:t>
              </a:r>
            </a:p>
          </p:txBody>
        </p:sp>
        <p:sp>
          <p:nvSpPr>
            <p:cNvPr id="610347" name="Text Box 43"/>
            <p:cNvSpPr txBox="1">
              <a:spLocks noChangeArrowheads="1"/>
            </p:cNvSpPr>
            <p:nvPr/>
          </p:nvSpPr>
          <p:spPr bwMode="auto">
            <a:xfrm>
              <a:off x="528" y="3408"/>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Read pin</a:t>
              </a:r>
            </a:p>
          </p:txBody>
        </p:sp>
        <p:sp>
          <p:nvSpPr>
            <p:cNvPr id="610348" name="Text Box 44"/>
            <p:cNvSpPr txBox="1">
              <a:spLocks noChangeArrowheads="1"/>
            </p:cNvSpPr>
            <p:nvPr/>
          </p:nvSpPr>
          <p:spPr bwMode="auto">
            <a:xfrm>
              <a:off x="528" y="2496"/>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Write to latch</a:t>
              </a:r>
            </a:p>
          </p:txBody>
        </p:sp>
        <p:sp>
          <p:nvSpPr>
            <p:cNvPr id="610349" name="Text Box 45"/>
            <p:cNvSpPr txBox="1">
              <a:spLocks noChangeArrowheads="1"/>
            </p:cNvSpPr>
            <p:nvPr/>
          </p:nvSpPr>
          <p:spPr bwMode="auto">
            <a:xfrm>
              <a:off x="528" y="2016"/>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Internal CPU bus</a:t>
              </a:r>
            </a:p>
          </p:txBody>
        </p:sp>
        <p:sp>
          <p:nvSpPr>
            <p:cNvPr id="610350" name="Text Box 46"/>
            <p:cNvSpPr txBox="1">
              <a:spLocks noChangeArrowheads="1"/>
            </p:cNvSpPr>
            <p:nvPr/>
          </p:nvSpPr>
          <p:spPr bwMode="auto">
            <a:xfrm>
              <a:off x="3936" y="244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M1</a:t>
              </a:r>
            </a:p>
          </p:txBody>
        </p:sp>
        <p:sp>
          <p:nvSpPr>
            <p:cNvPr id="610351" name="Text Box 47"/>
            <p:cNvSpPr txBox="1">
              <a:spLocks noChangeArrowheads="1"/>
            </p:cNvSpPr>
            <p:nvPr/>
          </p:nvSpPr>
          <p:spPr bwMode="auto">
            <a:xfrm>
              <a:off x="4944" y="1968"/>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P1.X pin</a:t>
              </a:r>
            </a:p>
          </p:txBody>
        </p:sp>
        <p:sp>
          <p:nvSpPr>
            <p:cNvPr id="610352" name="Text Box 48"/>
            <p:cNvSpPr txBox="1">
              <a:spLocks noChangeArrowheads="1"/>
            </p:cNvSpPr>
            <p:nvPr/>
          </p:nvSpPr>
          <p:spPr bwMode="auto">
            <a:xfrm>
              <a:off x="2208" y="2208"/>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P1.X </a:t>
              </a:r>
            </a:p>
          </p:txBody>
        </p:sp>
      </p:grpSp>
      <p:sp>
        <p:nvSpPr>
          <p:cNvPr id="610354" name="Freeform 50"/>
          <p:cNvSpPr>
            <a:spLocks/>
          </p:cNvSpPr>
          <p:nvPr/>
        </p:nvSpPr>
        <p:spPr bwMode="auto">
          <a:xfrm>
            <a:off x="7440613" y="3973513"/>
            <a:ext cx="838200" cy="1219200"/>
          </a:xfrm>
          <a:custGeom>
            <a:avLst/>
            <a:gdLst>
              <a:gd name="T0" fmla="*/ 528 w 536"/>
              <a:gd name="T1" fmla="*/ 56 h 792"/>
              <a:gd name="T2" fmla="*/ 528 w 536"/>
              <a:gd name="T3" fmla="*/ 104 h 792"/>
              <a:gd name="T4" fmla="*/ 528 w 536"/>
              <a:gd name="T5" fmla="*/ 680 h 792"/>
              <a:gd name="T6" fmla="*/ 480 w 536"/>
              <a:gd name="T7" fmla="*/ 776 h 792"/>
              <a:gd name="T8" fmla="*/ 432 w 536"/>
              <a:gd name="T9" fmla="*/ 776 h 792"/>
              <a:gd name="T10" fmla="*/ 0 w 536"/>
              <a:gd name="T11" fmla="*/ 776 h 792"/>
            </a:gdLst>
            <a:ahLst/>
            <a:cxnLst>
              <a:cxn ang="0">
                <a:pos x="T0" y="T1"/>
              </a:cxn>
              <a:cxn ang="0">
                <a:pos x="T2" y="T3"/>
              </a:cxn>
              <a:cxn ang="0">
                <a:pos x="T4" y="T5"/>
              </a:cxn>
              <a:cxn ang="0">
                <a:pos x="T6" y="T7"/>
              </a:cxn>
              <a:cxn ang="0">
                <a:pos x="T8" y="T9"/>
              </a:cxn>
              <a:cxn ang="0">
                <a:pos x="T10" y="T11"/>
              </a:cxn>
            </a:cxnLst>
            <a:rect l="0" t="0" r="r" b="b"/>
            <a:pathLst>
              <a:path w="536" h="792">
                <a:moveTo>
                  <a:pt x="528" y="56"/>
                </a:moveTo>
                <a:cubicBezTo>
                  <a:pt x="528" y="28"/>
                  <a:pt x="528" y="0"/>
                  <a:pt x="528" y="104"/>
                </a:cubicBezTo>
                <a:cubicBezTo>
                  <a:pt x="528" y="208"/>
                  <a:pt x="536" y="568"/>
                  <a:pt x="528" y="680"/>
                </a:cubicBezTo>
                <a:cubicBezTo>
                  <a:pt x="520" y="792"/>
                  <a:pt x="496" y="760"/>
                  <a:pt x="480" y="776"/>
                </a:cubicBezTo>
                <a:cubicBezTo>
                  <a:pt x="464" y="792"/>
                  <a:pt x="512" y="776"/>
                  <a:pt x="432" y="776"/>
                </a:cubicBezTo>
                <a:cubicBezTo>
                  <a:pt x="352" y="776"/>
                  <a:pt x="176" y="776"/>
                  <a:pt x="0" y="776"/>
                </a:cubicBezTo>
              </a:path>
            </a:pathLst>
          </a:custGeom>
          <a:noFill/>
          <a:ln w="28575" cap="flat" cmpd="sng">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55" name="Line 51"/>
          <p:cNvSpPr>
            <a:spLocks noChangeShapeType="1"/>
          </p:cNvSpPr>
          <p:nvPr/>
        </p:nvSpPr>
        <p:spPr bwMode="auto">
          <a:xfrm flipH="1">
            <a:off x="4621213" y="5040313"/>
            <a:ext cx="114300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56" name="Text Box 52"/>
          <p:cNvSpPr txBox="1">
            <a:spLocks noChangeArrowheads="1"/>
          </p:cNvSpPr>
          <p:nvPr/>
        </p:nvSpPr>
        <p:spPr bwMode="auto">
          <a:xfrm>
            <a:off x="8659813" y="2068513"/>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rgbClr val="FF0000"/>
                </a:solidFill>
                <a:cs typeface=""/>
              </a:rPr>
              <a:t>2. MOV A,P1</a:t>
            </a:r>
          </a:p>
          <a:p>
            <a:pPr algn="ctr">
              <a:spcBef>
                <a:spcPct val="50000"/>
              </a:spcBef>
            </a:pPr>
            <a:r>
              <a:rPr kumimoji="1" lang="en-US" altLang="zh-TW" sz="1400">
                <a:solidFill>
                  <a:srgbClr val="FF0000"/>
                </a:solidFill>
                <a:cs typeface=""/>
              </a:rPr>
              <a:t>external pin=Low</a:t>
            </a:r>
          </a:p>
        </p:txBody>
      </p:sp>
      <p:sp>
        <p:nvSpPr>
          <p:cNvPr id="610357" name="Text Box 53"/>
          <p:cNvSpPr txBox="1">
            <a:spLocks noChangeArrowheads="1"/>
          </p:cNvSpPr>
          <p:nvPr/>
        </p:nvSpPr>
        <p:spPr bwMode="auto">
          <a:xfrm>
            <a:off x="1649413" y="2373313"/>
            <a:ext cx="27432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cs typeface="Times New Roman" panose="02020603050405020304" pitchFamily="18" charset="0"/>
              </a:defRPr>
            </a:lvl1pPr>
            <a:lvl2pPr marL="800100" indent="-342900">
              <a:defRPr sz="2400">
                <a:solidFill>
                  <a:schemeClr val="tx1"/>
                </a:solidFill>
                <a:latin typeface="Times New Roman" panose="02020603050405020304" pitchFamily="18" charset="0"/>
                <a:cs typeface="Times New Roman" panose="02020603050405020304" pitchFamily="18" charset="0"/>
              </a:defRPr>
            </a:lvl2pPr>
            <a:lvl3pPr marL="1257300" indent="-342900">
              <a:defRPr sz="2400">
                <a:solidFill>
                  <a:schemeClr val="tx1"/>
                </a:solidFill>
                <a:latin typeface="Times New Roman" panose="02020603050405020304" pitchFamily="18" charset="0"/>
                <a:cs typeface="Times New Roman" panose="02020603050405020304" pitchFamily="18" charset="0"/>
              </a:defRPr>
            </a:lvl3pPr>
            <a:lvl4pPr marL="1714500" indent="-342900">
              <a:defRPr sz="2400">
                <a:solidFill>
                  <a:schemeClr val="tx1"/>
                </a:solidFill>
                <a:latin typeface="Times New Roman" panose="02020603050405020304" pitchFamily="18" charset="0"/>
                <a:cs typeface="Times New Roman" panose="02020603050405020304" pitchFamily="18" charset="0"/>
              </a:defRPr>
            </a:lvl4pPr>
            <a:lvl5pPr marL="2171700" indent="-342900">
              <a:defRPr sz="2400">
                <a:solidFill>
                  <a:schemeClr val="tx1"/>
                </a:solidFill>
                <a:latin typeface="Times New Roman" panose="02020603050405020304" pitchFamily="18" charset="0"/>
                <a:cs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AutoNum type="arabicPeriod"/>
            </a:pPr>
            <a:r>
              <a:rPr kumimoji="1" lang="en-US" altLang="zh-TW" sz="1400">
                <a:solidFill>
                  <a:srgbClr val="FF0000"/>
                </a:solidFill>
                <a:cs typeface=""/>
              </a:rPr>
              <a:t>write a 1 to the pin</a:t>
            </a:r>
          </a:p>
          <a:p>
            <a:pPr algn="ctr">
              <a:spcBef>
                <a:spcPct val="50000"/>
              </a:spcBef>
            </a:pPr>
            <a:r>
              <a:rPr kumimoji="1" lang="en-US" altLang="zh-TW" sz="1400">
                <a:solidFill>
                  <a:srgbClr val="FF0000"/>
                </a:solidFill>
                <a:cs typeface=""/>
              </a:rPr>
              <a:t>MOV P1,#0FFH</a:t>
            </a:r>
          </a:p>
        </p:txBody>
      </p:sp>
      <p:sp>
        <p:nvSpPr>
          <p:cNvPr id="610358" name="Line 54"/>
          <p:cNvSpPr>
            <a:spLocks noChangeShapeType="1"/>
          </p:cNvSpPr>
          <p:nvPr/>
        </p:nvSpPr>
        <p:spPr bwMode="auto">
          <a:xfrm>
            <a:off x="3706813" y="3211513"/>
            <a:ext cx="1066800" cy="0"/>
          </a:xfrm>
          <a:prstGeom prst="line">
            <a:avLst/>
          </a:prstGeom>
          <a:noFill/>
          <a:ln w="2857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59" name="Text Box 55"/>
          <p:cNvSpPr txBox="1">
            <a:spLocks noChangeArrowheads="1"/>
          </p:cNvSpPr>
          <p:nvPr/>
        </p:nvSpPr>
        <p:spPr bwMode="auto">
          <a:xfrm>
            <a:off x="5840413" y="29829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chemeClr val="accent2"/>
                </a:solidFill>
                <a:ea typeface="PMingLiU" pitchFamily="18" charset="-120"/>
                <a:cs typeface="Arial" panose="020B0604020202020204" pitchFamily="34" charset="0"/>
              </a:rPr>
              <a:t>1</a:t>
            </a:r>
          </a:p>
        </p:txBody>
      </p:sp>
      <p:sp>
        <p:nvSpPr>
          <p:cNvPr id="610360" name="Text Box 56"/>
          <p:cNvSpPr txBox="1">
            <a:spLocks noChangeArrowheads="1"/>
          </p:cNvSpPr>
          <p:nvPr/>
        </p:nvSpPr>
        <p:spPr bwMode="auto">
          <a:xfrm>
            <a:off x="5916613" y="37449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chemeClr val="accent2"/>
                </a:solidFill>
                <a:ea typeface="PMingLiU" pitchFamily="18" charset="-120"/>
                <a:cs typeface="Arial" panose="020B0604020202020204" pitchFamily="34" charset="0"/>
              </a:rPr>
              <a:t>0</a:t>
            </a:r>
          </a:p>
        </p:txBody>
      </p:sp>
      <p:sp>
        <p:nvSpPr>
          <p:cNvPr id="610361" name="Line 57"/>
          <p:cNvSpPr>
            <a:spLocks noChangeShapeType="1"/>
          </p:cNvSpPr>
          <p:nvPr/>
        </p:nvSpPr>
        <p:spPr bwMode="auto">
          <a:xfrm>
            <a:off x="7288213" y="3821113"/>
            <a:ext cx="381000" cy="457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62" name="Line 58"/>
          <p:cNvSpPr>
            <a:spLocks noChangeShapeType="1"/>
          </p:cNvSpPr>
          <p:nvPr/>
        </p:nvSpPr>
        <p:spPr bwMode="auto">
          <a:xfrm flipH="1">
            <a:off x="7288213" y="3821113"/>
            <a:ext cx="381000" cy="457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63" name="Text Box 59"/>
          <p:cNvSpPr txBox="1">
            <a:spLocks noChangeArrowheads="1"/>
          </p:cNvSpPr>
          <p:nvPr/>
        </p:nvSpPr>
        <p:spPr bwMode="auto">
          <a:xfrm>
            <a:off x="1801813" y="5573713"/>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rgbClr val="FF0000"/>
                </a:solidFill>
                <a:cs typeface=""/>
              </a:rPr>
              <a:t>3. Read pin=1 Read latch=0 Write to latch=1</a:t>
            </a:r>
          </a:p>
        </p:txBody>
      </p:sp>
      <p:sp>
        <p:nvSpPr>
          <p:cNvPr id="610364" name="Freeform 60"/>
          <p:cNvSpPr>
            <a:spLocks/>
          </p:cNvSpPr>
          <p:nvPr/>
        </p:nvSpPr>
        <p:spPr bwMode="auto">
          <a:xfrm>
            <a:off x="3706813" y="3490913"/>
            <a:ext cx="393700" cy="1092200"/>
          </a:xfrm>
          <a:custGeom>
            <a:avLst/>
            <a:gdLst>
              <a:gd name="T0" fmla="*/ 240 w 248"/>
              <a:gd name="T1" fmla="*/ 688 h 688"/>
              <a:gd name="T2" fmla="*/ 240 w 248"/>
              <a:gd name="T3" fmla="*/ 112 h 688"/>
              <a:gd name="T4" fmla="*/ 192 w 248"/>
              <a:gd name="T5" fmla="*/ 16 h 688"/>
              <a:gd name="T6" fmla="*/ 0 w 248"/>
              <a:gd name="T7" fmla="*/ 16 h 688"/>
            </a:gdLst>
            <a:ahLst/>
            <a:cxnLst>
              <a:cxn ang="0">
                <a:pos x="T0" y="T1"/>
              </a:cxn>
              <a:cxn ang="0">
                <a:pos x="T2" y="T3"/>
              </a:cxn>
              <a:cxn ang="0">
                <a:pos x="T4" y="T5"/>
              </a:cxn>
              <a:cxn ang="0">
                <a:pos x="T6" y="T7"/>
              </a:cxn>
            </a:cxnLst>
            <a:rect l="0" t="0" r="r" b="b"/>
            <a:pathLst>
              <a:path w="248" h="688">
                <a:moveTo>
                  <a:pt x="240" y="688"/>
                </a:moveTo>
                <a:cubicBezTo>
                  <a:pt x="244" y="456"/>
                  <a:pt x="248" y="224"/>
                  <a:pt x="240" y="112"/>
                </a:cubicBezTo>
                <a:cubicBezTo>
                  <a:pt x="232" y="0"/>
                  <a:pt x="232" y="32"/>
                  <a:pt x="192" y="16"/>
                </a:cubicBezTo>
                <a:cubicBezTo>
                  <a:pt x="152" y="0"/>
                  <a:pt x="76" y="8"/>
                  <a:pt x="0" y="16"/>
                </a:cubicBezTo>
              </a:path>
            </a:pathLst>
          </a:custGeom>
          <a:noFill/>
          <a:ln w="28575" cap="flat" cmpd="sng">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365" name="Text Box 61"/>
          <p:cNvSpPr txBox="1">
            <a:spLocks noChangeArrowheads="1"/>
          </p:cNvSpPr>
          <p:nvPr/>
        </p:nvSpPr>
        <p:spPr bwMode="auto">
          <a:xfrm>
            <a:off x="8278813" y="29829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solidFill>
                  <a:srgbClr val="000066"/>
                </a:solidFill>
                <a:ea typeface="PMingLiU" pitchFamily="18" charset="-120"/>
                <a:cs typeface="Arial" panose="020B0604020202020204" pitchFamily="34" charset="0"/>
              </a:rPr>
              <a:t>0</a:t>
            </a:r>
          </a:p>
        </p:txBody>
      </p:sp>
      <p:sp>
        <p:nvSpPr>
          <p:cNvPr id="610366" name="Text Box 62"/>
          <p:cNvSpPr txBox="1">
            <a:spLocks noChangeArrowheads="1"/>
          </p:cNvSpPr>
          <p:nvPr/>
        </p:nvSpPr>
        <p:spPr bwMode="auto">
          <a:xfrm>
            <a:off x="5230813" y="5040313"/>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TB1</a:t>
            </a:r>
          </a:p>
        </p:txBody>
      </p:sp>
      <p:sp>
        <p:nvSpPr>
          <p:cNvPr id="610367" name="Text Box 63"/>
          <p:cNvSpPr txBox="1">
            <a:spLocks noChangeArrowheads="1"/>
          </p:cNvSpPr>
          <p:nvPr/>
        </p:nvSpPr>
        <p:spPr bwMode="auto">
          <a:xfrm>
            <a:off x="5307013" y="2220913"/>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zh-TW" sz="1400">
                <a:ea typeface="PMingLiU" pitchFamily="18" charset="-120"/>
                <a:cs typeface="Arial" panose="020B0604020202020204" pitchFamily="34" charset="0"/>
              </a:rPr>
              <a:t>TB2</a:t>
            </a:r>
          </a:p>
        </p:txBody>
      </p:sp>
      <p:sp>
        <p:nvSpPr>
          <p:cNvPr id="610368" name="Freeform 64"/>
          <p:cNvSpPr>
            <a:spLocks/>
          </p:cNvSpPr>
          <p:nvPr/>
        </p:nvSpPr>
        <p:spPr bwMode="auto">
          <a:xfrm rot="10800000" flipV="1">
            <a:off x="4087813" y="3516313"/>
            <a:ext cx="609600" cy="228600"/>
          </a:xfrm>
          <a:custGeom>
            <a:avLst/>
            <a:gdLst>
              <a:gd name="T0" fmla="*/ 240 w 248"/>
              <a:gd name="T1" fmla="*/ 688 h 688"/>
              <a:gd name="T2" fmla="*/ 240 w 248"/>
              <a:gd name="T3" fmla="*/ 112 h 688"/>
              <a:gd name="T4" fmla="*/ 192 w 248"/>
              <a:gd name="T5" fmla="*/ 16 h 688"/>
              <a:gd name="T6" fmla="*/ 0 w 248"/>
              <a:gd name="T7" fmla="*/ 16 h 688"/>
            </a:gdLst>
            <a:ahLst/>
            <a:cxnLst>
              <a:cxn ang="0">
                <a:pos x="T0" y="T1"/>
              </a:cxn>
              <a:cxn ang="0">
                <a:pos x="T2" y="T3"/>
              </a:cxn>
              <a:cxn ang="0">
                <a:pos x="T4" y="T5"/>
              </a:cxn>
              <a:cxn ang="0">
                <a:pos x="T6" y="T7"/>
              </a:cxn>
            </a:cxnLst>
            <a:rect l="0" t="0" r="r" b="b"/>
            <a:pathLst>
              <a:path w="248" h="688">
                <a:moveTo>
                  <a:pt x="240" y="688"/>
                </a:moveTo>
                <a:cubicBezTo>
                  <a:pt x="244" y="456"/>
                  <a:pt x="248" y="224"/>
                  <a:pt x="240" y="112"/>
                </a:cubicBezTo>
                <a:cubicBezTo>
                  <a:pt x="232" y="0"/>
                  <a:pt x="232" y="32"/>
                  <a:pt x="192" y="16"/>
                </a:cubicBezTo>
                <a:cubicBezTo>
                  <a:pt x="152" y="0"/>
                  <a:pt x="76" y="8"/>
                  <a:pt x="0" y="16"/>
                </a:cubicBezTo>
              </a:path>
            </a:pathLst>
          </a:custGeom>
          <a:noFill/>
          <a:ln w="28575" cap="flat" cmpd="sng">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9484253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0357"/>
                                        </p:tgtEl>
                                        <p:attrNameLst>
                                          <p:attrName>style.visibility</p:attrName>
                                        </p:attrNameLst>
                                      </p:cBhvr>
                                      <p:to>
                                        <p:strVal val="visible"/>
                                      </p:to>
                                    </p:set>
                                    <p:anim calcmode="lin" valueType="num">
                                      <p:cBhvr additive="base">
                                        <p:cTn id="7" dur="500" fill="hold"/>
                                        <p:tgtEl>
                                          <p:spTgt spid="610357"/>
                                        </p:tgtEl>
                                        <p:attrNameLst>
                                          <p:attrName>ppt_x</p:attrName>
                                        </p:attrNameLst>
                                      </p:cBhvr>
                                      <p:tavLst>
                                        <p:tav tm="0">
                                          <p:val>
                                            <p:strVal val="0-#ppt_w/2"/>
                                          </p:val>
                                        </p:tav>
                                        <p:tav tm="100000">
                                          <p:val>
                                            <p:strVal val="#ppt_x"/>
                                          </p:val>
                                        </p:tav>
                                      </p:tavLst>
                                    </p:anim>
                                    <p:anim calcmode="lin" valueType="num">
                                      <p:cBhvr additive="base">
                                        <p:cTn id="8" dur="500" fill="hold"/>
                                        <p:tgtEl>
                                          <p:spTgt spid="6103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0358"/>
                                        </p:tgtEl>
                                        <p:attrNameLst>
                                          <p:attrName>style.visibility</p:attrName>
                                        </p:attrNameLst>
                                      </p:cBhvr>
                                      <p:to>
                                        <p:strVal val="visible"/>
                                      </p:to>
                                    </p:set>
                                    <p:anim calcmode="lin" valueType="num">
                                      <p:cBhvr additive="base">
                                        <p:cTn id="13" dur="500" fill="hold"/>
                                        <p:tgtEl>
                                          <p:spTgt spid="610358"/>
                                        </p:tgtEl>
                                        <p:attrNameLst>
                                          <p:attrName>ppt_x</p:attrName>
                                        </p:attrNameLst>
                                      </p:cBhvr>
                                      <p:tavLst>
                                        <p:tav tm="0">
                                          <p:val>
                                            <p:strVal val="0-#ppt_w/2"/>
                                          </p:val>
                                        </p:tav>
                                        <p:tav tm="100000">
                                          <p:val>
                                            <p:strVal val="#ppt_x"/>
                                          </p:val>
                                        </p:tav>
                                      </p:tavLst>
                                    </p:anim>
                                    <p:anim calcmode="lin" valueType="num">
                                      <p:cBhvr additive="base">
                                        <p:cTn id="14" dur="500" fill="hold"/>
                                        <p:tgtEl>
                                          <p:spTgt spid="6103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0359"/>
                                        </p:tgtEl>
                                        <p:attrNameLst>
                                          <p:attrName>style.visibility</p:attrName>
                                        </p:attrNameLst>
                                      </p:cBhvr>
                                      <p:to>
                                        <p:strVal val="visible"/>
                                      </p:to>
                                    </p:set>
                                    <p:anim calcmode="lin" valueType="num">
                                      <p:cBhvr additive="base">
                                        <p:cTn id="19" dur="500" fill="hold"/>
                                        <p:tgtEl>
                                          <p:spTgt spid="610359"/>
                                        </p:tgtEl>
                                        <p:attrNameLst>
                                          <p:attrName>ppt_x</p:attrName>
                                        </p:attrNameLst>
                                      </p:cBhvr>
                                      <p:tavLst>
                                        <p:tav tm="0">
                                          <p:val>
                                            <p:strVal val="0-#ppt_w/2"/>
                                          </p:val>
                                        </p:tav>
                                        <p:tav tm="100000">
                                          <p:val>
                                            <p:strVal val="#ppt_x"/>
                                          </p:val>
                                        </p:tav>
                                      </p:tavLst>
                                    </p:anim>
                                    <p:anim calcmode="lin" valueType="num">
                                      <p:cBhvr additive="base">
                                        <p:cTn id="20" dur="500" fill="hold"/>
                                        <p:tgtEl>
                                          <p:spTgt spid="6103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0360"/>
                                        </p:tgtEl>
                                        <p:attrNameLst>
                                          <p:attrName>style.visibility</p:attrName>
                                        </p:attrNameLst>
                                      </p:cBhvr>
                                      <p:to>
                                        <p:strVal val="visible"/>
                                      </p:to>
                                    </p:set>
                                    <p:anim calcmode="lin" valueType="num">
                                      <p:cBhvr additive="base">
                                        <p:cTn id="25" dur="500" fill="hold"/>
                                        <p:tgtEl>
                                          <p:spTgt spid="610360"/>
                                        </p:tgtEl>
                                        <p:attrNameLst>
                                          <p:attrName>ppt_x</p:attrName>
                                        </p:attrNameLst>
                                      </p:cBhvr>
                                      <p:tavLst>
                                        <p:tav tm="0">
                                          <p:val>
                                            <p:strVal val="0-#ppt_w/2"/>
                                          </p:val>
                                        </p:tav>
                                        <p:tav tm="100000">
                                          <p:val>
                                            <p:strVal val="#ppt_x"/>
                                          </p:val>
                                        </p:tav>
                                      </p:tavLst>
                                    </p:anim>
                                    <p:anim calcmode="lin" valueType="num">
                                      <p:cBhvr additive="base">
                                        <p:cTn id="26" dur="500" fill="hold"/>
                                        <p:tgtEl>
                                          <p:spTgt spid="61036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0362"/>
                                        </p:tgtEl>
                                        <p:attrNameLst>
                                          <p:attrName>style.visibility</p:attrName>
                                        </p:attrNameLst>
                                      </p:cBhvr>
                                      <p:to>
                                        <p:strVal val="visible"/>
                                      </p:to>
                                    </p:set>
                                    <p:anim calcmode="lin" valueType="num">
                                      <p:cBhvr additive="base">
                                        <p:cTn id="31" dur="500" fill="hold"/>
                                        <p:tgtEl>
                                          <p:spTgt spid="610362"/>
                                        </p:tgtEl>
                                        <p:attrNameLst>
                                          <p:attrName>ppt_x</p:attrName>
                                        </p:attrNameLst>
                                      </p:cBhvr>
                                      <p:tavLst>
                                        <p:tav tm="0">
                                          <p:val>
                                            <p:strVal val="0-#ppt_w/2"/>
                                          </p:val>
                                        </p:tav>
                                        <p:tav tm="100000">
                                          <p:val>
                                            <p:strVal val="#ppt_x"/>
                                          </p:val>
                                        </p:tav>
                                      </p:tavLst>
                                    </p:anim>
                                    <p:anim calcmode="lin" valueType="num">
                                      <p:cBhvr additive="base">
                                        <p:cTn id="32" dur="500" fill="hold"/>
                                        <p:tgtEl>
                                          <p:spTgt spid="61036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0361"/>
                                        </p:tgtEl>
                                        <p:attrNameLst>
                                          <p:attrName>style.visibility</p:attrName>
                                        </p:attrNameLst>
                                      </p:cBhvr>
                                      <p:to>
                                        <p:strVal val="visible"/>
                                      </p:to>
                                    </p:set>
                                    <p:anim calcmode="lin" valueType="num">
                                      <p:cBhvr additive="base">
                                        <p:cTn id="37" dur="500" fill="hold"/>
                                        <p:tgtEl>
                                          <p:spTgt spid="610361"/>
                                        </p:tgtEl>
                                        <p:attrNameLst>
                                          <p:attrName>ppt_x</p:attrName>
                                        </p:attrNameLst>
                                      </p:cBhvr>
                                      <p:tavLst>
                                        <p:tav tm="0">
                                          <p:val>
                                            <p:strVal val="0-#ppt_w/2"/>
                                          </p:val>
                                        </p:tav>
                                        <p:tav tm="100000">
                                          <p:val>
                                            <p:strVal val="#ppt_x"/>
                                          </p:val>
                                        </p:tav>
                                      </p:tavLst>
                                    </p:anim>
                                    <p:anim calcmode="lin" valueType="num">
                                      <p:cBhvr additive="base">
                                        <p:cTn id="38" dur="500" fill="hold"/>
                                        <p:tgtEl>
                                          <p:spTgt spid="61036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0356"/>
                                        </p:tgtEl>
                                        <p:attrNameLst>
                                          <p:attrName>style.visibility</p:attrName>
                                        </p:attrNameLst>
                                      </p:cBhvr>
                                      <p:to>
                                        <p:strVal val="visible"/>
                                      </p:to>
                                    </p:set>
                                    <p:anim calcmode="lin" valueType="num">
                                      <p:cBhvr additive="base">
                                        <p:cTn id="43" dur="500" fill="hold"/>
                                        <p:tgtEl>
                                          <p:spTgt spid="610356"/>
                                        </p:tgtEl>
                                        <p:attrNameLst>
                                          <p:attrName>ppt_x</p:attrName>
                                        </p:attrNameLst>
                                      </p:cBhvr>
                                      <p:tavLst>
                                        <p:tav tm="0">
                                          <p:val>
                                            <p:strVal val="0-#ppt_w/2"/>
                                          </p:val>
                                        </p:tav>
                                        <p:tav tm="100000">
                                          <p:val>
                                            <p:strVal val="#ppt_x"/>
                                          </p:val>
                                        </p:tav>
                                      </p:tavLst>
                                    </p:anim>
                                    <p:anim calcmode="lin" valueType="num">
                                      <p:cBhvr additive="base">
                                        <p:cTn id="44" dur="500" fill="hold"/>
                                        <p:tgtEl>
                                          <p:spTgt spid="61035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0365"/>
                                        </p:tgtEl>
                                        <p:attrNameLst>
                                          <p:attrName>style.visibility</p:attrName>
                                        </p:attrNameLst>
                                      </p:cBhvr>
                                      <p:to>
                                        <p:strVal val="visible"/>
                                      </p:to>
                                    </p:set>
                                    <p:anim calcmode="lin" valueType="num">
                                      <p:cBhvr additive="base">
                                        <p:cTn id="49" dur="500" fill="hold"/>
                                        <p:tgtEl>
                                          <p:spTgt spid="610365"/>
                                        </p:tgtEl>
                                        <p:attrNameLst>
                                          <p:attrName>ppt_x</p:attrName>
                                        </p:attrNameLst>
                                      </p:cBhvr>
                                      <p:tavLst>
                                        <p:tav tm="0">
                                          <p:val>
                                            <p:strVal val="0-#ppt_w/2"/>
                                          </p:val>
                                        </p:tav>
                                        <p:tav tm="100000">
                                          <p:val>
                                            <p:strVal val="#ppt_x"/>
                                          </p:val>
                                        </p:tav>
                                      </p:tavLst>
                                    </p:anim>
                                    <p:anim calcmode="lin" valueType="num">
                                      <p:cBhvr additive="base">
                                        <p:cTn id="50" dur="500" fill="hold"/>
                                        <p:tgtEl>
                                          <p:spTgt spid="6103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0354"/>
                                        </p:tgtEl>
                                        <p:attrNameLst>
                                          <p:attrName>style.visibility</p:attrName>
                                        </p:attrNameLst>
                                      </p:cBhvr>
                                      <p:to>
                                        <p:strVal val="visible"/>
                                      </p:to>
                                    </p:set>
                                    <p:anim calcmode="lin" valueType="num">
                                      <p:cBhvr additive="base">
                                        <p:cTn id="55" dur="500" fill="hold"/>
                                        <p:tgtEl>
                                          <p:spTgt spid="610354"/>
                                        </p:tgtEl>
                                        <p:attrNameLst>
                                          <p:attrName>ppt_x</p:attrName>
                                        </p:attrNameLst>
                                      </p:cBhvr>
                                      <p:tavLst>
                                        <p:tav tm="0">
                                          <p:val>
                                            <p:strVal val="0-#ppt_w/2"/>
                                          </p:val>
                                        </p:tav>
                                        <p:tav tm="100000">
                                          <p:val>
                                            <p:strVal val="#ppt_x"/>
                                          </p:val>
                                        </p:tav>
                                      </p:tavLst>
                                    </p:anim>
                                    <p:anim calcmode="lin" valueType="num">
                                      <p:cBhvr additive="base">
                                        <p:cTn id="56" dur="500" fill="hold"/>
                                        <p:tgtEl>
                                          <p:spTgt spid="61035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0363"/>
                                        </p:tgtEl>
                                        <p:attrNameLst>
                                          <p:attrName>style.visibility</p:attrName>
                                        </p:attrNameLst>
                                      </p:cBhvr>
                                      <p:to>
                                        <p:strVal val="visible"/>
                                      </p:to>
                                    </p:set>
                                    <p:anim calcmode="lin" valueType="num">
                                      <p:cBhvr additive="base">
                                        <p:cTn id="61" dur="500" fill="hold"/>
                                        <p:tgtEl>
                                          <p:spTgt spid="610363"/>
                                        </p:tgtEl>
                                        <p:attrNameLst>
                                          <p:attrName>ppt_x</p:attrName>
                                        </p:attrNameLst>
                                      </p:cBhvr>
                                      <p:tavLst>
                                        <p:tav tm="0">
                                          <p:val>
                                            <p:strVal val="0-#ppt_w/2"/>
                                          </p:val>
                                        </p:tav>
                                        <p:tav tm="100000">
                                          <p:val>
                                            <p:strVal val="#ppt_x"/>
                                          </p:val>
                                        </p:tav>
                                      </p:tavLst>
                                    </p:anim>
                                    <p:anim calcmode="lin" valueType="num">
                                      <p:cBhvr additive="base">
                                        <p:cTn id="62" dur="500" fill="hold"/>
                                        <p:tgtEl>
                                          <p:spTgt spid="61036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10355"/>
                                        </p:tgtEl>
                                        <p:attrNameLst>
                                          <p:attrName>style.visibility</p:attrName>
                                        </p:attrNameLst>
                                      </p:cBhvr>
                                      <p:to>
                                        <p:strVal val="visible"/>
                                      </p:to>
                                    </p:set>
                                    <p:anim calcmode="lin" valueType="num">
                                      <p:cBhvr additive="base">
                                        <p:cTn id="67" dur="500" fill="hold"/>
                                        <p:tgtEl>
                                          <p:spTgt spid="610355"/>
                                        </p:tgtEl>
                                        <p:attrNameLst>
                                          <p:attrName>ppt_x</p:attrName>
                                        </p:attrNameLst>
                                      </p:cBhvr>
                                      <p:tavLst>
                                        <p:tav tm="0">
                                          <p:val>
                                            <p:strVal val="0-#ppt_w/2"/>
                                          </p:val>
                                        </p:tav>
                                        <p:tav tm="100000">
                                          <p:val>
                                            <p:strVal val="#ppt_x"/>
                                          </p:val>
                                        </p:tav>
                                      </p:tavLst>
                                    </p:anim>
                                    <p:anim calcmode="lin" valueType="num">
                                      <p:cBhvr additive="base">
                                        <p:cTn id="68" dur="500" fill="hold"/>
                                        <p:tgtEl>
                                          <p:spTgt spid="61035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0364"/>
                                        </p:tgtEl>
                                        <p:attrNameLst>
                                          <p:attrName>style.visibility</p:attrName>
                                        </p:attrNameLst>
                                      </p:cBhvr>
                                      <p:to>
                                        <p:strVal val="visible"/>
                                      </p:to>
                                    </p:set>
                                    <p:anim calcmode="lin" valueType="num">
                                      <p:cBhvr additive="base">
                                        <p:cTn id="73" dur="500" fill="hold"/>
                                        <p:tgtEl>
                                          <p:spTgt spid="610364"/>
                                        </p:tgtEl>
                                        <p:attrNameLst>
                                          <p:attrName>ppt_x</p:attrName>
                                        </p:attrNameLst>
                                      </p:cBhvr>
                                      <p:tavLst>
                                        <p:tav tm="0">
                                          <p:val>
                                            <p:strVal val="0-#ppt_w/2"/>
                                          </p:val>
                                        </p:tav>
                                        <p:tav tm="100000">
                                          <p:val>
                                            <p:strVal val="#ppt_x"/>
                                          </p:val>
                                        </p:tav>
                                      </p:tavLst>
                                    </p:anim>
                                    <p:anim calcmode="lin" valueType="num">
                                      <p:cBhvr additive="base">
                                        <p:cTn id="74" dur="500" fill="hold"/>
                                        <p:tgtEl>
                                          <p:spTgt spid="610364"/>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10368"/>
                                        </p:tgtEl>
                                        <p:attrNameLst>
                                          <p:attrName>style.visibility</p:attrName>
                                        </p:attrNameLst>
                                      </p:cBhvr>
                                      <p:to>
                                        <p:strVal val="visible"/>
                                      </p:to>
                                    </p:set>
                                    <p:anim calcmode="lin" valueType="num">
                                      <p:cBhvr additive="base">
                                        <p:cTn id="79" dur="500" fill="hold"/>
                                        <p:tgtEl>
                                          <p:spTgt spid="610368"/>
                                        </p:tgtEl>
                                        <p:attrNameLst>
                                          <p:attrName>ppt_x</p:attrName>
                                        </p:attrNameLst>
                                      </p:cBhvr>
                                      <p:tavLst>
                                        <p:tav tm="0">
                                          <p:val>
                                            <p:strVal val="0-#ppt_w/2"/>
                                          </p:val>
                                        </p:tav>
                                        <p:tav tm="100000">
                                          <p:val>
                                            <p:strVal val="#ppt_x"/>
                                          </p:val>
                                        </p:tav>
                                      </p:tavLst>
                                    </p:anim>
                                    <p:anim calcmode="lin" valueType="num">
                                      <p:cBhvr additive="base">
                                        <p:cTn id="80" dur="500" fill="hold"/>
                                        <p:tgtEl>
                                          <p:spTgt spid="610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54" grpId="0" animBg="1"/>
      <p:bldP spid="610355" grpId="0" animBg="1"/>
      <p:bldP spid="610356" grpId="0" autoUpdateAnimBg="0"/>
      <p:bldP spid="610357" grpId="0" autoUpdateAnimBg="0"/>
      <p:bldP spid="610358" grpId="0" animBg="1"/>
      <p:bldP spid="610359" grpId="0" autoUpdateAnimBg="0"/>
      <p:bldP spid="610360" grpId="0" autoUpdateAnimBg="0"/>
      <p:bldP spid="610361" grpId="0" animBg="1"/>
      <p:bldP spid="610362" grpId="0" animBg="1"/>
      <p:bldP spid="610363" grpId="0" autoUpdateAnimBg="0"/>
      <p:bldP spid="610364" grpId="0" animBg="1"/>
      <p:bldP spid="610365" grpId="0" autoUpdateAnimBg="0"/>
      <p:bldP spid="61036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65158" y="5660646"/>
            <a:ext cx="4088642" cy="439903"/>
          </a:xfrm>
        </p:spPr>
        <p:txBody>
          <a:bodyPr>
            <a:normAutofit fontScale="92500" lnSpcReduction="10000"/>
          </a:bodyPr>
          <a:lstStyle/>
          <a:p>
            <a:pPr marL="0" indent="0" algn="r">
              <a:buNone/>
            </a:pPr>
            <a:r>
              <a:rPr lang="en-US" b="1" dirty="0" smtClean="0">
                <a:solidFill>
                  <a:srgbClr val="FF0000"/>
                </a:solidFill>
              </a:rPr>
              <a:t>To be continued…</a:t>
            </a:r>
            <a:endParaRPr lang="en-US" b="1" dirty="0">
              <a:solidFill>
                <a:srgbClr val="FF0000"/>
              </a:solidFill>
            </a:endParaRPr>
          </a:p>
        </p:txBody>
      </p:sp>
      <p:sp>
        <p:nvSpPr>
          <p:cNvPr id="4" name="Date Placeholder 3"/>
          <p:cNvSpPr>
            <a:spLocks noGrp="1"/>
          </p:cNvSpPr>
          <p:nvPr>
            <p:ph type="dt" sz="half" idx="10"/>
          </p:nvPr>
        </p:nvSpPr>
        <p:spPr/>
        <p:txBody>
          <a:bodyPr/>
          <a:lstStyle/>
          <a:p>
            <a:fld id="{3493F7FB-A2C3-4BD7-B1EF-597D07C7E3EC}"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57</a:t>
            </a:fld>
            <a:endParaRPr lang="en-US" dirty="0"/>
          </a:p>
        </p:txBody>
      </p:sp>
    </p:spTree>
    <p:extLst>
      <p:ext uri="{BB962C8B-B14F-4D97-AF65-F5344CB8AC3E}">
        <p14:creationId xmlns:p14="http://schemas.microsoft.com/office/powerpoint/2010/main" val="364933650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Set </a:t>
            </a:r>
            <a:endParaRPr lang="en-US" dirty="0"/>
          </a:p>
        </p:txBody>
      </p:sp>
      <p:sp>
        <p:nvSpPr>
          <p:cNvPr id="3" name="Content Placeholder 2"/>
          <p:cNvSpPr>
            <a:spLocks noGrp="1"/>
          </p:cNvSpPr>
          <p:nvPr>
            <p:ph idx="1"/>
          </p:nvPr>
        </p:nvSpPr>
        <p:spPr/>
        <p:txBody>
          <a:bodyPr/>
          <a:lstStyle/>
          <a:p>
            <a:pPr algn="just"/>
            <a:r>
              <a:rPr lang="en-US" dirty="0"/>
              <a:t>An instruction is an order or command given to a processor by a computer program. All commands are known as instruction set and set of instructions is known as program. </a:t>
            </a:r>
          </a:p>
          <a:p>
            <a:pPr algn="just"/>
            <a:endParaRPr lang="en-US" dirty="0"/>
          </a:p>
          <a:p>
            <a:pPr algn="just"/>
            <a:endParaRPr lang="en-US" dirty="0"/>
          </a:p>
          <a:p>
            <a:pPr algn="just"/>
            <a:r>
              <a:rPr lang="en-US" dirty="0"/>
              <a:t>8051 have in total 111 instructions, i.e. 111 different words available for program writing.   </a:t>
            </a:r>
          </a:p>
          <a:p>
            <a:pPr algn="just"/>
            <a:endParaRPr lang="en-US" dirty="0"/>
          </a:p>
        </p:txBody>
      </p:sp>
      <p:sp>
        <p:nvSpPr>
          <p:cNvPr id="4" name="Date Placeholder 3"/>
          <p:cNvSpPr>
            <a:spLocks noGrp="1"/>
          </p:cNvSpPr>
          <p:nvPr>
            <p:ph type="dt" sz="half" idx="10"/>
          </p:nvPr>
        </p:nvSpPr>
        <p:spPr/>
        <p:txBody>
          <a:bodyPr/>
          <a:lstStyle/>
          <a:p>
            <a:fld id="{87DDDC73-B30D-4281-B86E-367EEC2D3C7C}"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58</a:t>
            </a:fld>
            <a:endParaRPr lang="en-US"/>
          </a:p>
        </p:txBody>
      </p:sp>
    </p:spTree>
    <p:extLst>
      <p:ext uri="{BB962C8B-B14F-4D97-AF65-F5344CB8AC3E}">
        <p14:creationId xmlns:p14="http://schemas.microsoft.com/office/powerpoint/2010/main" val="160217130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Format </a:t>
            </a:r>
          </a:p>
        </p:txBody>
      </p:sp>
      <p:sp>
        <p:nvSpPr>
          <p:cNvPr id="3" name="Content Placeholder 2"/>
          <p:cNvSpPr>
            <a:spLocks noGrp="1"/>
          </p:cNvSpPr>
          <p:nvPr>
            <p:ph idx="1"/>
          </p:nvPr>
        </p:nvSpPr>
        <p:spPr/>
        <p:txBody>
          <a:bodyPr/>
          <a:lstStyle/>
          <a:p>
            <a:pPr algn="just"/>
            <a:r>
              <a:rPr lang="en-US" dirty="0"/>
              <a:t>Where first part describes WHAT should be done, while other explains HOW to do it.</a:t>
            </a:r>
          </a:p>
          <a:p>
            <a:pPr algn="just"/>
            <a:endParaRPr lang="en-US" dirty="0"/>
          </a:p>
          <a:p>
            <a:pPr algn="just"/>
            <a:r>
              <a:rPr lang="en-US" dirty="0"/>
              <a:t>The latter part can be a data (binary number) or the address at which the data is stored.</a:t>
            </a:r>
          </a:p>
          <a:p>
            <a:pPr algn="just"/>
            <a:endParaRPr lang="en-US" dirty="0"/>
          </a:p>
          <a:p>
            <a:pPr algn="just"/>
            <a:r>
              <a:rPr lang="en-US" dirty="0"/>
              <a:t>Depending upon the number of bytes required to represent 1 instruction completely. </a:t>
            </a:r>
          </a:p>
          <a:p>
            <a:pPr algn="just"/>
            <a:endParaRPr lang="en-US" dirty="0"/>
          </a:p>
        </p:txBody>
      </p:sp>
      <p:sp>
        <p:nvSpPr>
          <p:cNvPr id="4" name="Date Placeholder 3"/>
          <p:cNvSpPr>
            <a:spLocks noGrp="1"/>
          </p:cNvSpPr>
          <p:nvPr>
            <p:ph type="dt" sz="half" idx="10"/>
          </p:nvPr>
        </p:nvSpPr>
        <p:spPr/>
        <p:txBody>
          <a:bodyPr/>
          <a:lstStyle/>
          <a:p>
            <a:fld id="{1C398B8F-23A0-4084-A1A5-E279AEC1EE64}"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59</a:t>
            </a:fld>
            <a:endParaRPr lang="en-US"/>
          </a:p>
        </p:txBody>
      </p:sp>
    </p:spTree>
    <p:extLst>
      <p:ext uri="{BB962C8B-B14F-4D97-AF65-F5344CB8AC3E}">
        <p14:creationId xmlns:p14="http://schemas.microsoft.com/office/powerpoint/2010/main" val="384262280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Features of 8051</a:t>
            </a:r>
            <a:endParaRPr lang="en-US" b="1" dirty="0"/>
          </a:p>
        </p:txBody>
      </p:sp>
      <p:sp>
        <p:nvSpPr>
          <p:cNvPr id="3" name="Content Placeholder 2"/>
          <p:cNvSpPr>
            <a:spLocks noGrp="1"/>
          </p:cNvSpPr>
          <p:nvPr>
            <p:ph idx="1"/>
          </p:nvPr>
        </p:nvSpPr>
        <p:spPr/>
        <p:txBody>
          <a:bodyPr/>
          <a:lstStyle/>
          <a:p>
            <a:pPr algn="just"/>
            <a:r>
              <a:rPr lang="en-US" dirty="0" smtClean="0"/>
              <a:t>32 i/o pins arranged as 4 - 8 bit ports:P0 to P3</a:t>
            </a:r>
          </a:p>
          <a:p>
            <a:pPr algn="just"/>
            <a:r>
              <a:rPr lang="en-US" dirty="0" smtClean="0"/>
              <a:t>Two 16 bit timer/counters:T0 and T1</a:t>
            </a:r>
          </a:p>
          <a:p>
            <a:pPr algn="just"/>
            <a:r>
              <a:rPr lang="en-US" dirty="0" smtClean="0"/>
              <a:t>Full duplex serial data receiver/transmitter</a:t>
            </a:r>
          </a:p>
          <a:p>
            <a:pPr algn="just"/>
            <a:r>
              <a:rPr lang="en-US" dirty="0" smtClean="0"/>
              <a:t>Control </a:t>
            </a:r>
            <a:r>
              <a:rPr lang="en-US" dirty="0" err="1" smtClean="0"/>
              <a:t>registers:TCON,TMOD,SCON,PCON,IP</a:t>
            </a:r>
            <a:r>
              <a:rPr lang="en-US" dirty="0" smtClean="0"/>
              <a:t> and IE</a:t>
            </a:r>
          </a:p>
          <a:p>
            <a:pPr algn="just"/>
            <a:r>
              <a:rPr lang="en-US" dirty="0" smtClean="0"/>
              <a:t>Two external and Three internal interrupt sources.</a:t>
            </a:r>
          </a:p>
          <a:p>
            <a:pPr algn="just"/>
            <a:r>
              <a:rPr lang="en-US" dirty="0" smtClean="0"/>
              <a:t>Oscillator and Clock Circuits.</a:t>
            </a:r>
          </a:p>
          <a:p>
            <a:pPr algn="just"/>
            <a:endParaRPr lang="en-US" dirty="0"/>
          </a:p>
        </p:txBody>
      </p:sp>
      <p:sp>
        <p:nvSpPr>
          <p:cNvPr id="5" name="Date Placeholder 4"/>
          <p:cNvSpPr>
            <a:spLocks noGrp="1"/>
          </p:cNvSpPr>
          <p:nvPr>
            <p:ph type="dt" sz="half" idx="10"/>
          </p:nvPr>
        </p:nvSpPr>
        <p:spPr/>
        <p:txBody>
          <a:bodyPr/>
          <a:lstStyle/>
          <a:p>
            <a:fld id="{B1A5477B-41F2-45C6-98FD-79A62A3F5E67}" type="datetime1">
              <a:rPr lang="en-US" smtClean="0"/>
              <a:t>19-Sep-15</a:t>
            </a:fld>
            <a:endParaRPr lang="en-US"/>
          </a:p>
        </p:txBody>
      </p:sp>
      <p:sp>
        <p:nvSpPr>
          <p:cNvPr id="6" name="Slide Number Placeholder 5"/>
          <p:cNvSpPr>
            <a:spLocks noGrp="1"/>
          </p:cNvSpPr>
          <p:nvPr>
            <p:ph type="sldNum" sz="quarter" idx="12"/>
          </p:nvPr>
        </p:nvSpPr>
        <p:spPr/>
        <p:txBody>
          <a:bodyPr/>
          <a:lstStyle/>
          <a:p>
            <a:fld id="{9A51FF56-014E-4135-979E-2BA8818B7C9D}" type="slidenum">
              <a:rPr lang="en-US" smtClean="0"/>
              <a:t>6</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77" t="22865" r="10261" b="12316"/>
          <a:stretch/>
        </p:blipFill>
        <p:spPr>
          <a:xfrm>
            <a:off x="8559084" y="4378816"/>
            <a:ext cx="3181082" cy="1543100"/>
          </a:xfrm>
          <a:prstGeom prst="rect">
            <a:avLst/>
          </a:prstGeom>
        </p:spPr>
      </p:pic>
    </p:spTree>
    <p:extLst>
      <p:ext uri="{BB962C8B-B14F-4D97-AF65-F5344CB8AC3E}">
        <p14:creationId xmlns:p14="http://schemas.microsoft.com/office/powerpoint/2010/main" val="16585642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Instructions</a:t>
            </a:r>
          </a:p>
        </p:txBody>
      </p:sp>
      <p:sp>
        <p:nvSpPr>
          <p:cNvPr id="3" name="Content Placeholder 2"/>
          <p:cNvSpPr>
            <a:spLocks noGrp="1"/>
          </p:cNvSpPr>
          <p:nvPr>
            <p:ph idx="1"/>
          </p:nvPr>
        </p:nvSpPr>
        <p:spPr/>
        <p:txBody>
          <a:bodyPr/>
          <a:lstStyle/>
          <a:p>
            <a:pPr marL="0" indent="0">
              <a:buNone/>
            </a:pPr>
            <a:r>
              <a:rPr lang="en-US" dirty="0"/>
              <a:t>Instructions are divided into 3 types;</a:t>
            </a:r>
          </a:p>
          <a:p>
            <a:pPr marL="533400" indent="-533400"/>
            <a:endParaRPr lang="en-US" dirty="0"/>
          </a:p>
          <a:p>
            <a:pPr marL="533400" indent="-533400">
              <a:buFont typeface="Wingdings" panose="05000000000000000000" pitchFamily="2" charset="2"/>
              <a:buAutoNum type="arabicPeriod"/>
            </a:pPr>
            <a:r>
              <a:rPr lang="en-US" dirty="0"/>
              <a:t>One/single byte instruction.</a:t>
            </a:r>
          </a:p>
          <a:p>
            <a:pPr marL="533400" indent="-533400">
              <a:buFont typeface="Wingdings" panose="05000000000000000000" pitchFamily="2" charset="2"/>
              <a:buAutoNum type="arabicPeriod"/>
            </a:pPr>
            <a:endParaRPr lang="en-US" dirty="0"/>
          </a:p>
          <a:p>
            <a:pPr marL="533400" indent="-533400">
              <a:buFont typeface="Wingdings" panose="05000000000000000000" pitchFamily="2" charset="2"/>
              <a:buAutoNum type="arabicPeriod"/>
            </a:pPr>
            <a:r>
              <a:rPr lang="en-US" dirty="0"/>
              <a:t>Two/double byte instruction.</a:t>
            </a:r>
          </a:p>
          <a:p>
            <a:pPr marL="533400" indent="-533400">
              <a:buFont typeface="Wingdings" panose="05000000000000000000" pitchFamily="2" charset="2"/>
              <a:buAutoNum type="arabicPeriod"/>
            </a:pPr>
            <a:endParaRPr lang="en-US" dirty="0"/>
          </a:p>
          <a:p>
            <a:pPr marL="533400" indent="-533400">
              <a:buFont typeface="Wingdings" panose="05000000000000000000" pitchFamily="2" charset="2"/>
              <a:buAutoNum type="arabicPeriod"/>
            </a:pPr>
            <a:r>
              <a:rPr lang="en-US" dirty="0"/>
              <a:t>Three/triple byte instruction.</a:t>
            </a:r>
          </a:p>
          <a:p>
            <a:endParaRPr lang="en-US" dirty="0"/>
          </a:p>
        </p:txBody>
      </p:sp>
      <p:sp>
        <p:nvSpPr>
          <p:cNvPr id="4" name="Date Placeholder 3"/>
          <p:cNvSpPr>
            <a:spLocks noGrp="1"/>
          </p:cNvSpPr>
          <p:nvPr>
            <p:ph type="dt" sz="half" idx="10"/>
          </p:nvPr>
        </p:nvSpPr>
        <p:spPr/>
        <p:txBody>
          <a:bodyPr/>
          <a:lstStyle/>
          <a:p>
            <a:fld id="{D1DB586E-6507-469D-BA2D-FE2F1DD595BB}"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60</a:t>
            </a:fld>
            <a:endParaRPr lang="en-US"/>
          </a:p>
        </p:txBody>
      </p:sp>
    </p:spTree>
    <p:extLst>
      <p:ext uri="{BB962C8B-B14F-4D97-AF65-F5344CB8AC3E}">
        <p14:creationId xmlns:p14="http://schemas.microsoft.com/office/powerpoint/2010/main" val="95336865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One/single byte instructions</a:t>
            </a:r>
          </a:p>
        </p:txBody>
      </p:sp>
      <p:sp>
        <p:nvSpPr>
          <p:cNvPr id="3" name="Content Placeholder 2"/>
          <p:cNvSpPr>
            <a:spLocks noGrp="1"/>
          </p:cNvSpPr>
          <p:nvPr>
            <p:ph idx="1"/>
          </p:nvPr>
        </p:nvSpPr>
        <p:spPr/>
        <p:txBody>
          <a:bodyPr/>
          <a:lstStyle/>
          <a:p>
            <a:pPr marL="533400" indent="-533400" algn="just"/>
            <a:r>
              <a:rPr lang="en-US" dirty="0"/>
              <a:t>If operand is not given in the instruction </a:t>
            </a:r>
            <a:endParaRPr lang="en-US" dirty="0" smtClean="0"/>
          </a:p>
          <a:p>
            <a:pPr marL="0" indent="0" algn="ctr">
              <a:buNone/>
            </a:pPr>
            <a:r>
              <a:rPr lang="en-US" dirty="0" smtClean="0"/>
              <a:t>or </a:t>
            </a:r>
          </a:p>
          <a:p>
            <a:pPr marL="533400" indent="-533400" algn="just"/>
            <a:r>
              <a:rPr lang="en-US" dirty="0" smtClean="0"/>
              <a:t>there </a:t>
            </a:r>
            <a:r>
              <a:rPr lang="en-US" dirty="0"/>
              <a:t>is no digits present with instruction, the instructions can be completely represented in one byte </a:t>
            </a:r>
            <a:r>
              <a:rPr lang="en-US" dirty="0" err="1"/>
              <a:t>opcode</a:t>
            </a:r>
            <a:r>
              <a:rPr lang="en-US" dirty="0"/>
              <a:t>.</a:t>
            </a:r>
          </a:p>
          <a:p>
            <a:pPr marL="533400" indent="-533400" algn="just"/>
            <a:endParaRPr lang="en-US" dirty="0"/>
          </a:p>
          <a:p>
            <a:pPr marL="533400" indent="-533400" algn="just"/>
            <a:r>
              <a:rPr lang="en-US" dirty="0"/>
              <a:t> OPCODE       8 bit</a:t>
            </a:r>
          </a:p>
          <a:p>
            <a:pPr algn="just"/>
            <a:endParaRPr lang="en-US" dirty="0"/>
          </a:p>
        </p:txBody>
      </p:sp>
      <p:sp>
        <p:nvSpPr>
          <p:cNvPr id="4" name="Date Placeholder 3"/>
          <p:cNvSpPr>
            <a:spLocks noGrp="1"/>
          </p:cNvSpPr>
          <p:nvPr>
            <p:ph type="dt" sz="half" idx="10"/>
          </p:nvPr>
        </p:nvSpPr>
        <p:spPr/>
        <p:txBody>
          <a:bodyPr/>
          <a:lstStyle/>
          <a:p>
            <a:fld id="{B3BE920E-DB06-49F7-9ED2-97706A4426ED}"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61</a:t>
            </a:fld>
            <a:endParaRPr lang="en-US"/>
          </a:p>
        </p:txBody>
      </p:sp>
    </p:spTree>
    <p:extLst>
      <p:ext uri="{BB962C8B-B14F-4D97-AF65-F5344CB8AC3E}">
        <p14:creationId xmlns:p14="http://schemas.microsoft.com/office/powerpoint/2010/main" val="421061939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Two/double byte instruction</a:t>
            </a:r>
          </a:p>
        </p:txBody>
      </p:sp>
      <p:sp>
        <p:nvSpPr>
          <p:cNvPr id="3" name="Content Placeholder 2"/>
          <p:cNvSpPr>
            <a:spLocks noGrp="1"/>
          </p:cNvSpPr>
          <p:nvPr>
            <p:ph idx="1"/>
          </p:nvPr>
        </p:nvSpPr>
        <p:spPr/>
        <p:txBody>
          <a:bodyPr/>
          <a:lstStyle/>
          <a:p>
            <a:pPr algn="just"/>
            <a:r>
              <a:rPr lang="en-US" dirty="0"/>
              <a:t>If 8 bit number is given as operand in the instruction, the such instructions can be completed represented in two bytes</a:t>
            </a:r>
            <a:r>
              <a:rPr lang="en-US" dirty="0" smtClean="0"/>
              <a:t>.</a:t>
            </a:r>
          </a:p>
          <a:p>
            <a:pPr marL="533400" indent="-533400"/>
            <a:r>
              <a:rPr lang="en-US" dirty="0"/>
              <a:t>First byte             OPCODE</a:t>
            </a:r>
          </a:p>
          <a:p>
            <a:pPr marL="533400" indent="-533400"/>
            <a:r>
              <a:rPr lang="en-US" dirty="0"/>
              <a:t>Second byte        8 bit data or I/O port </a:t>
            </a:r>
          </a:p>
          <a:p>
            <a:pPr algn="just"/>
            <a:endParaRPr lang="en-US" dirty="0"/>
          </a:p>
          <a:p>
            <a:pPr algn="just"/>
            <a:endParaRPr lang="en-US" dirty="0"/>
          </a:p>
        </p:txBody>
      </p:sp>
      <p:sp>
        <p:nvSpPr>
          <p:cNvPr id="4" name="Date Placeholder 3"/>
          <p:cNvSpPr>
            <a:spLocks noGrp="1"/>
          </p:cNvSpPr>
          <p:nvPr>
            <p:ph type="dt" sz="half" idx="10"/>
          </p:nvPr>
        </p:nvSpPr>
        <p:spPr/>
        <p:txBody>
          <a:bodyPr/>
          <a:lstStyle/>
          <a:p>
            <a:fld id="{A50B39E0-4192-4985-9C92-A92824598103}"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62</a:t>
            </a:fld>
            <a:endParaRPr lang="en-US"/>
          </a:p>
        </p:txBody>
      </p:sp>
    </p:spTree>
    <p:extLst>
      <p:ext uri="{BB962C8B-B14F-4D97-AF65-F5344CB8AC3E}">
        <p14:creationId xmlns:p14="http://schemas.microsoft.com/office/powerpoint/2010/main" val="20910630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Three/triple byte instruction</a:t>
            </a:r>
          </a:p>
        </p:txBody>
      </p:sp>
      <p:sp>
        <p:nvSpPr>
          <p:cNvPr id="3" name="Content Placeholder 2"/>
          <p:cNvSpPr>
            <a:spLocks noGrp="1"/>
          </p:cNvSpPr>
          <p:nvPr>
            <p:ph idx="1"/>
          </p:nvPr>
        </p:nvSpPr>
        <p:spPr/>
        <p:txBody>
          <a:bodyPr/>
          <a:lstStyle/>
          <a:p>
            <a:r>
              <a:rPr lang="en-US" dirty="0"/>
              <a:t>If 16 bit number is given as operand in the instructions than such instructions can be completely represented in three bytes 16 bit number specified may be data or address.</a:t>
            </a:r>
          </a:p>
          <a:p>
            <a:endParaRPr lang="en-US" dirty="0"/>
          </a:p>
        </p:txBody>
      </p:sp>
      <p:sp>
        <p:nvSpPr>
          <p:cNvPr id="4" name="Date Placeholder 3"/>
          <p:cNvSpPr>
            <a:spLocks noGrp="1"/>
          </p:cNvSpPr>
          <p:nvPr>
            <p:ph type="dt" sz="half" idx="10"/>
          </p:nvPr>
        </p:nvSpPr>
        <p:spPr/>
        <p:txBody>
          <a:bodyPr/>
          <a:lstStyle/>
          <a:p>
            <a:fld id="{CB8A0D49-EB7A-44BB-A696-2D441389B8ED}"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63</a:t>
            </a:fld>
            <a:endParaRPr lang="en-US"/>
          </a:p>
        </p:txBody>
      </p:sp>
    </p:spTree>
    <p:extLst>
      <p:ext uri="{BB962C8B-B14F-4D97-AF65-F5344CB8AC3E}">
        <p14:creationId xmlns:p14="http://schemas.microsoft.com/office/powerpoint/2010/main" val="257382127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Instructions</a:t>
            </a:r>
          </a:p>
        </p:txBody>
      </p:sp>
      <p:sp>
        <p:nvSpPr>
          <p:cNvPr id="3" name="Content Placeholder 2"/>
          <p:cNvSpPr>
            <a:spLocks noGrp="1"/>
          </p:cNvSpPr>
          <p:nvPr>
            <p:ph idx="1"/>
          </p:nvPr>
        </p:nvSpPr>
        <p:spPr/>
        <p:txBody>
          <a:bodyPr/>
          <a:lstStyle/>
          <a:p>
            <a:pPr marL="533400" indent="-533400">
              <a:buFont typeface="Wingdings" panose="05000000000000000000" pitchFamily="2" charset="2"/>
              <a:buAutoNum type="arabicPeriod"/>
            </a:pPr>
            <a:r>
              <a:rPr lang="en-US" dirty="0"/>
              <a:t>Data transfer instructions.</a:t>
            </a:r>
          </a:p>
          <a:p>
            <a:pPr marL="533400" indent="-533400">
              <a:buFont typeface="Wingdings" panose="05000000000000000000" pitchFamily="2" charset="2"/>
              <a:buAutoNum type="arabicPeriod"/>
            </a:pPr>
            <a:r>
              <a:rPr lang="en-US" dirty="0"/>
              <a:t>Arithmetic instructions.</a:t>
            </a:r>
          </a:p>
          <a:p>
            <a:pPr marL="533400" indent="-533400">
              <a:buFont typeface="Wingdings" panose="05000000000000000000" pitchFamily="2" charset="2"/>
              <a:buAutoNum type="arabicPeriod"/>
            </a:pPr>
            <a:r>
              <a:rPr lang="en-US" dirty="0"/>
              <a:t>Logical instructions.</a:t>
            </a:r>
          </a:p>
          <a:p>
            <a:pPr marL="533400" indent="-533400">
              <a:buFont typeface="Wingdings" panose="05000000000000000000" pitchFamily="2" charset="2"/>
              <a:buAutoNum type="arabicPeriod"/>
            </a:pPr>
            <a:r>
              <a:rPr lang="en-US" dirty="0"/>
              <a:t>Logical instructions with bits.</a:t>
            </a:r>
          </a:p>
          <a:p>
            <a:pPr marL="533400" indent="-533400">
              <a:buFont typeface="Wingdings" panose="05000000000000000000" pitchFamily="2" charset="2"/>
              <a:buAutoNum type="arabicPeriod"/>
            </a:pPr>
            <a:r>
              <a:rPr lang="en-US" dirty="0"/>
              <a:t>Branch instructions.</a:t>
            </a:r>
          </a:p>
          <a:p>
            <a:endParaRPr lang="en-US" dirty="0"/>
          </a:p>
        </p:txBody>
      </p:sp>
      <p:sp>
        <p:nvSpPr>
          <p:cNvPr id="4" name="Date Placeholder 3"/>
          <p:cNvSpPr>
            <a:spLocks noGrp="1"/>
          </p:cNvSpPr>
          <p:nvPr>
            <p:ph type="dt" sz="half" idx="10"/>
          </p:nvPr>
        </p:nvSpPr>
        <p:spPr/>
        <p:txBody>
          <a:bodyPr/>
          <a:lstStyle/>
          <a:p>
            <a:fld id="{4B8C4342-479B-4815-AFB1-29FD78557C4F}"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64</a:t>
            </a:fld>
            <a:endParaRPr lang="en-US"/>
          </a:p>
        </p:txBody>
      </p:sp>
    </p:spTree>
    <p:extLst>
      <p:ext uri="{BB962C8B-B14F-4D97-AF65-F5344CB8AC3E}">
        <p14:creationId xmlns:p14="http://schemas.microsoft.com/office/powerpoint/2010/main" val="221576732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Microprocessors </a:t>
            </a:r>
            <a:r>
              <a:rPr lang="en-US" b="1" dirty="0" err="1" smtClean="0"/>
              <a:t>Vs</a:t>
            </a:r>
            <a:r>
              <a:rPr lang="en-US" b="1" dirty="0" smtClean="0"/>
              <a:t> </a:t>
            </a:r>
            <a:r>
              <a:rPr lang="en-US" b="1" dirty="0" smtClean="0"/>
              <a:t>Microcontrollers </a:t>
            </a:r>
            <a:endParaRPr lang="en-US" b="1" dirty="0"/>
          </a:p>
        </p:txBody>
      </p:sp>
      <p:sp>
        <p:nvSpPr>
          <p:cNvPr id="3" name="Content Placeholder 2"/>
          <p:cNvSpPr>
            <a:spLocks noGrp="1"/>
          </p:cNvSpPr>
          <p:nvPr>
            <p:ph idx="1"/>
          </p:nvPr>
        </p:nvSpPr>
        <p:spPr/>
        <p:txBody>
          <a:bodyPr/>
          <a:lstStyle/>
          <a:p>
            <a:endParaRPr lang="en-US"/>
          </a:p>
        </p:txBody>
      </p:sp>
      <p:sp>
        <p:nvSpPr>
          <p:cNvPr id="6" name="Date Placeholder 5"/>
          <p:cNvSpPr>
            <a:spLocks noGrp="1"/>
          </p:cNvSpPr>
          <p:nvPr>
            <p:ph type="dt" sz="half" idx="10"/>
          </p:nvPr>
        </p:nvSpPr>
        <p:spPr/>
        <p:txBody>
          <a:bodyPr/>
          <a:lstStyle/>
          <a:p>
            <a:fld id="{8EC7525E-FA26-4944-8EF2-6459B64D46B8}" type="datetime1">
              <a:rPr lang="en-US" smtClean="0"/>
              <a:t>19-Sep-15</a:t>
            </a:fld>
            <a:endParaRPr lang="en-US"/>
          </a:p>
        </p:txBody>
      </p:sp>
      <p:sp>
        <p:nvSpPr>
          <p:cNvPr id="7" name="Slide Number Placeholder 6"/>
          <p:cNvSpPr>
            <a:spLocks noGrp="1"/>
          </p:cNvSpPr>
          <p:nvPr>
            <p:ph type="sldNum" sz="quarter" idx="12"/>
          </p:nvPr>
        </p:nvSpPr>
        <p:spPr/>
        <p:txBody>
          <a:bodyPr/>
          <a:lstStyle/>
          <a:p>
            <a:fld id="{9A51FF56-014E-4135-979E-2BA8818B7C9D}" type="slidenum">
              <a:rPr lang="en-US" smtClean="0"/>
              <a:t>7</a:t>
            </a:fld>
            <a:endParaRPr lang="en-US"/>
          </a:p>
        </p:txBody>
      </p:sp>
      <p:pic>
        <p:nvPicPr>
          <p:cNvPr id="4" name="Picture 3"/>
          <p:cNvPicPr>
            <a:picLocks noChangeAspect="1"/>
          </p:cNvPicPr>
          <p:nvPr/>
        </p:nvPicPr>
        <p:blipFill>
          <a:blip r:embed="rId3"/>
          <a:stretch>
            <a:fillRect/>
          </a:stretch>
        </p:blipFill>
        <p:spPr>
          <a:xfrm>
            <a:off x="942975" y="1825625"/>
            <a:ext cx="4758504" cy="3851275"/>
          </a:xfrm>
          <a:prstGeom prst="rect">
            <a:avLst/>
          </a:prstGeom>
        </p:spPr>
      </p:pic>
      <p:pic>
        <p:nvPicPr>
          <p:cNvPr id="5" name="Picture 4"/>
          <p:cNvPicPr>
            <a:picLocks noChangeAspect="1"/>
          </p:cNvPicPr>
          <p:nvPr/>
        </p:nvPicPr>
        <p:blipFill>
          <a:blip r:embed="rId4"/>
          <a:stretch>
            <a:fillRect/>
          </a:stretch>
        </p:blipFill>
        <p:spPr>
          <a:xfrm>
            <a:off x="6096000" y="1825625"/>
            <a:ext cx="5089280" cy="3833812"/>
          </a:xfrm>
          <a:prstGeom prst="rect">
            <a:avLst/>
          </a:prstGeom>
        </p:spPr>
      </p:pic>
    </p:spTree>
    <p:extLst>
      <p:ext uri="{BB962C8B-B14F-4D97-AF65-F5344CB8AC3E}">
        <p14:creationId xmlns:p14="http://schemas.microsoft.com/office/powerpoint/2010/main" val="12922655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Microprocessor </a:t>
            </a:r>
            <a:r>
              <a:rPr lang="en-US" dirty="0" err="1" smtClean="0"/>
              <a:t>Vs</a:t>
            </a:r>
            <a:r>
              <a:rPr lang="en-US" dirty="0" smtClean="0"/>
              <a:t> Microcontroller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0968343"/>
              </p:ext>
            </p:extLst>
          </p:nvPr>
        </p:nvGraphicFramePr>
        <p:xfrm>
          <a:off x="838200" y="1825625"/>
          <a:ext cx="10515600" cy="4550791"/>
        </p:xfrm>
        <a:graphic>
          <a:graphicData uri="http://schemas.openxmlformats.org/drawingml/2006/table">
            <a:tbl>
              <a:tblPr firstRow="1" bandRow="1">
                <a:tableStyleId>{00A15C55-8517-42AA-B614-E9B94910E393}</a:tableStyleId>
              </a:tblPr>
              <a:tblGrid>
                <a:gridCol w="3505200"/>
                <a:gridCol w="3505200"/>
                <a:gridCol w="3505200"/>
              </a:tblGrid>
              <a:tr h="588391">
                <a:tc>
                  <a:txBody>
                    <a:bodyPr/>
                    <a:lstStyle/>
                    <a:p>
                      <a:pPr algn="ctr"/>
                      <a:r>
                        <a:rPr lang="en-US" sz="2400" dirty="0" smtClean="0"/>
                        <a:t>Parameters </a:t>
                      </a:r>
                      <a:endParaRPr lang="en-US" sz="2400" dirty="0"/>
                    </a:p>
                  </a:txBody>
                  <a:tcPr/>
                </a:tc>
                <a:tc>
                  <a:txBody>
                    <a:bodyPr/>
                    <a:lstStyle/>
                    <a:p>
                      <a:pPr algn="ctr"/>
                      <a:r>
                        <a:rPr lang="en-US" sz="2400" dirty="0" smtClean="0"/>
                        <a:t>Microprocessor</a:t>
                      </a:r>
                      <a:endParaRPr lang="en-US" sz="2400" dirty="0"/>
                    </a:p>
                  </a:txBody>
                  <a:tcPr/>
                </a:tc>
                <a:tc>
                  <a:txBody>
                    <a:bodyPr/>
                    <a:lstStyle/>
                    <a:p>
                      <a:pPr algn="ctr"/>
                      <a:r>
                        <a:rPr lang="en-US" sz="2400" dirty="0" smtClean="0"/>
                        <a:t>Microcontroller</a:t>
                      </a:r>
                      <a:endParaRPr lang="en-US" sz="2400" dirty="0"/>
                    </a:p>
                  </a:txBody>
                  <a:tcPr/>
                </a:tc>
              </a:tr>
              <a:tr h="370840">
                <a:tc>
                  <a:txBody>
                    <a:bodyPr/>
                    <a:lstStyle/>
                    <a:p>
                      <a:pPr algn="just"/>
                      <a:r>
                        <a:rPr lang="en-US" sz="2800" dirty="0" smtClean="0"/>
                        <a:t>Application</a:t>
                      </a:r>
                      <a:endParaRPr lang="en-US" sz="2800" dirty="0"/>
                    </a:p>
                  </a:txBody>
                  <a:tcPr/>
                </a:tc>
                <a:tc>
                  <a:txBody>
                    <a:bodyPr/>
                    <a:lstStyle/>
                    <a:p>
                      <a:pPr algn="just"/>
                      <a:r>
                        <a:rPr lang="en-US" sz="2800" dirty="0" smtClean="0"/>
                        <a:t>General computing (i.e. </a:t>
                      </a:r>
                      <a:r>
                        <a:rPr lang="en-US" sz="2800" dirty="0" smtClean="0"/>
                        <a:t>Laptops</a:t>
                      </a:r>
                      <a:r>
                        <a:rPr lang="en-US" sz="2800" dirty="0" smtClean="0"/>
                        <a:t>, tablets)</a:t>
                      </a:r>
                      <a:endParaRPr lang="en-US" sz="2800" dirty="0"/>
                    </a:p>
                  </a:txBody>
                  <a:tcPr/>
                </a:tc>
                <a:tc>
                  <a:txBody>
                    <a:bodyPr/>
                    <a:lstStyle/>
                    <a:p>
                      <a:pPr algn="just"/>
                      <a:r>
                        <a:rPr lang="en-US" sz="2800" dirty="0" smtClean="0"/>
                        <a:t>Appliance , specialized devices</a:t>
                      </a:r>
                      <a:endParaRPr lang="en-US" sz="2800" dirty="0"/>
                    </a:p>
                  </a:txBody>
                  <a:tcPr/>
                </a:tc>
              </a:tr>
              <a:tr h="370840">
                <a:tc>
                  <a:txBody>
                    <a:bodyPr/>
                    <a:lstStyle/>
                    <a:p>
                      <a:pPr algn="just"/>
                      <a:r>
                        <a:rPr lang="en-US" sz="2800" dirty="0" smtClean="0"/>
                        <a:t>Speed</a:t>
                      </a:r>
                      <a:endParaRPr lang="en-US" sz="2800" dirty="0"/>
                    </a:p>
                  </a:txBody>
                  <a:tcPr/>
                </a:tc>
                <a:tc>
                  <a:txBody>
                    <a:bodyPr/>
                    <a:lstStyle/>
                    <a:p>
                      <a:pPr algn="just"/>
                      <a:r>
                        <a:rPr lang="en-US" sz="2800" dirty="0" smtClean="0"/>
                        <a:t>Very fast</a:t>
                      </a:r>
                      <a:endParaRPr lang="en-US" sz="2800" dirty="0"/>
                    </a:p>
                  </a:txBody>
                  <a:tcPr/>
                </a:tc>
                <a:tc>
                  <a:txBody>
                    <a:bodyPr/>
                    <a:lstStyle/>
                    <a:p>
                      <a:pPr algn="just"/>
                      <a:r>
                        <a:rPr lang="en-US" sz="2800" dirty="0" smtClean="0"/>
                        <a:t>Relatively slow</a:t>
                      </a:r>
                      <a:endParaRPr lang="en-US" sz="2800" dirty="0"/>
                    </a:p>
                  </a:txBody>
                  <a:tcPr/>
                </a:tc>
              </a:tr>
              <a:tr h="370840">
                <a:tc>
                  <a:txBody>
                    <a:bodyPr/>
                    <a:lstStyle/>
                    <a:p>
                      <a:pPr algn="just"/>
                      <a:r>
                        <a:rPr lang="en-US" sz="2800" dirty="0" smtClean="0"/>
                        <a:t>External peripherals </a:t>
                      </a:r>
                      <a:endParaRPr lang="en-US" sz="2800" dirty="0"/>
                    </a:p>
                  </a:txBody>
                  <a:tcPr/>
                </a:tc>
                <a:tc>
                  <a:txBody>
                    <a:bodyPr/>
                    <a:lstStyle/>
                    <a:p>
                      <a:pPr algn="just"/>
                      <a:r>
                        <a:rPr lang="en-US" sz="2800" dirty="0" smtClean="0"/>
                        <a:t>Many</a:t>
                      </a:r>
                      <a:endParaRPr lang="en-US" sz="2800" dirty="0"/>
                    </a:p>
                  </a:txBody>
                  <a:tcPr/>
                </a:tc>
                <a:tc>
                  <a:txBody>
                    <a:bodyPr/>
                    <a:lstStyle/>
                    <a:p>
                      <a:pPr algn="just"/>
                      <a:r>
                        <a:rPr lang="en-US" sz="2800" dirty="0" smtClean="0"/>
                        <a:t>Few</a:t>
                      </a:r>
                      <a:endParaRPr lang="en-US" sz="2800" dirty="0"/>
                    </a:p>
                  </a:txBody>
                  <a:tcPr/>
                </a:tc>
              </a:tr>
              <a:tr h="370840">
                <a:tc>
                  <a:txBody>
                    <a:bodyPr/>
                    <a:lstStyle/>
                    <a:p>
                      <a:pPr algn="just"/>
                      <a:r>
                        <a:rPr lang="en-US" sz="2800" dirty="0" smtClean="0"/>
                        <a:t>Cost</a:t>
                      </a:r>
                      <a:endParaRPr lang="en-US" sz="2800" dirty="0"/>
                    </a:p>
                  </a:txBody>
                  <a:tcPr/>
                </a:tc>
                <a:tc>
                  <a:txBody>
                    <a:bodyPr/>
                    <a:lstStyle/>
                    <a:p>
                      <a:pPr algn="just"/>
                      <a:r>
                        <a:rPr lang="en-US" sz="2800" dirty="0" smtClean="0"/>
                        <a:t>High </a:t>
                      </a:r>
                      <a:endParaRPr lang="en-US" sz="2800" dirty="0"/>
                    </a:p>
                  </a:txBody>
                  <a:tcPr/>
                </a:tc>
                <a:tc>
                  <a:txBody>
                    <a:bodyPr/>
                    <a:lstStyle/>
                    <a:p>
                      <a:pPr algn="just"/>
                      <a:r>
                        <a:rPr lang="en-US" sz="2800" dirty="0" smtClean="0"/>
                        <a:t>Low</a:t>
                      </a:r>
                      <a:endParaRPr lang="en-US" sz="2800" dirty="0"/>
                    </a:p>
                  </a:txBody>
                  <a:tcPr/>
                </a:tc>
              </a:tr>
              <a:tr h="370840">
                <a:tc>
                  <a:txBody>
                    <a:bodyPr/>
                    <a:lstStyle/>
                    <a:p>
                      <a:pPr algn="just"/>
                      <a:r>
                        <a:rPr lang="en-US" sz="2800" dirty="0" smtClean="0"/>
                        <a:t>Energy Use</a:t>
                      </a:r>
                      <a:endParaRPr lang="en-US" sz="2800" dirty="0"/>
                    </a:p>
                  </a:txBody>
                  <a:tcPr/>
                </a:tc>
                <a:tc>
                  <a:txBody>
                    <a:bodyPr/>
                    <a:lstStyle/>
                    <a:p>
                      <a:pPr algn="just"/>
                      <a:r>
                        <a:rPr lang="en-US" sz="2800" dirty="0" smtClean="0"/>
                        <a:t>Medium to </a:t>
                      </a:r>
                      <a:r>
                        <a:rPr lang="en-US" sz="2800" dirty="0" smtClean="0"/>
                        <a:t>high</a:t>
                      </a:r>
                      <a:endParaRPr lang="en-US" sz="2800" dirty="0"/>
                    </a:p>
                  </a:txBody>
                  <a:tcPr/>
                </a:tc>
                <a:tc>
                  <a:txBody>
                    <a:bodyPr/>
                    <a:lstStyle/>
                    <a:p>
                      <a:pPr algn="just"/>
                      <a:r>
                        <a:rPr lang="en-US" sz="2800" dirty="0" smtClean="0"/>
                        <a:t>Very low to low</a:t>
                      </a:r>
                      <a:endParaRPr lang="en-US" sz="2800" dirty="0"/>
                    </a:p>
                  </a:txBody>
                  <a:tcPr/>
                </a:tc>
              </a:tr>
              <a:tr h="370840">
                <a:tc>
                  <a:txBody>
                    <a:bodyPr/>
                    <a:lstStyle/>
                    <a:p>
                      <a:pPr algn="just"/>
                      <a:r>
                        <a:rPr lang="en-US" sz="2800" dirty="0" smtClean="0"/>
                        <a:t>Vendors</a:t>
                      </a:r>
                      <a:endParaRPr lang="en-US" sz="2800" dirty="0"/>
                    </a:p>
                  </a:txBody>
                  <a:tcPr/>
                </a:tc>
                <a:tc>
                  <a:txBody>
                    <a:bodyPr/>
                    <a:lstStyle/>
                    <a:p>
                      <a:pPr algn="just"/>
                      <a:r>
                        <a:rPr lang="en-US" sz="2800" dirty="0" smtClean="0"/>
                        <a:t>Intel</a:t>
                      </a:r>
                      <a:r>
                        <a:rPr lang="en-US" sz="2800" dirty="0" smtClean="0"/>
                        <a:t>, AMD</a:t>
                      </a:r>
                      <a:r>
                        <a:rPr lang="en-US" sz="2800" dirty="0" smtClean="0"/>
                        <a:t>, ARM</a:t>
                      </a:r>
                      <a:endParaRPr lang="en-US" sz="2800" dirty="0"/>
                    </a:p>
                  </a:txBody>
                  <a:tcPr/>
                </a:tc>
                <a:tc>
                  <a:txBody>
                    <a:bodyPr/>
                    <a:lstStyle/>
                    <a:p>
                      <a:pPr algn="just"/>
                      <a:r>
                        <a:rPr lang="en-US" sz="2800" dirty="0" smtClean="0"/>
                        <a:t>Atmel</a:t>
                      </a:r>
                      <a:r>
                        <a:rPr lang="en-US" sz="2800" dirty="0" smtClean="0"/>
                        <a:t>, ST, Texas </a:t>
                      </a:r>
                      <a:r>
                        <a:rPr lang="en-US" sz="2800" dirty="0" smtClean="0"/>
                        <a:t>Instruments,</a:t>
                      </a:r>
                      <a:r>
                        <a:rPr lang="en-US" sz="2800" baseline="0" dirty="0" smtClean="0"/>
                        <a:t> </a:t>
                      </a:r>
                      <a:r>
                        <a:rPr lang="en-US" sz="2800" baseline="0" dirty="0" smtClean="0"/>
                        <a:t>Philips</a:t>
                      </a:r>
                      <a:endParaRPr lang="en-US" sz="2800" dirty="0"/>
                    </a:p>
                  </a:txBody>
                  <a:tcPr/>
                </a:tc>
              </a:tr>
            </a:tbl>
          </a:graphicData>
        </a:graphic>
      </p:graphicFrame>
      <p:sp>
        <p:nvSpPr>
          <p:cNvPr id="3" name="Date Placeholder 2"/>
          <p:cNvSpPr>
            <a:spLocks noGrp="1"/>
          </p:cNvSpPr>
          <p:nvPr>
            <p:ph type="dt" sz="half" idx="10"/>
          </p:nvPr>
        </p:nvSpPr>
        <p:spPr/>
        <p:txBody>
          <a:bodyPr/>
          <a:lstStyle/>
          <a:p>
            <a:fld id="{D4269356-685B-4454-B963-3EEE8E38A6DC}" type="datetime1">
              <a:rPr lang="en-US" smtClean="0"/>
              <a:t>19-Sep-15</a:t>
            </a:fld>
            <a:endParaRPr lang="en-US"/>
          </a:p>
        </p:txBody>
      </p:sp>
      <p:sp>
        <p:nvSpPr>
          <p:cNvPr id="5" name="Slide Number Placeholder 4"/>
          <p:cNvSpPr>
            <a:spLocks noGrp="1"/>
          </p:cNvSpPr>
          <p:nvPr>
            <p:ph type="sldNum" sz="quarter" idx="12"/>
          </p:nvPr>
        </p:nvSpPr>
        <p:spPr/>
        <p:txBody>
          <a:bodyPr/>
          <a:lstStyle/>
          <a:p>
            <a:fld id="{9A51FF56-014E-4135-979E-2BA8818B7C9D}" type="slidenum">
              <a:rPr lang="en-US" smtClean="0"/>
              <a:t>8</a:t>
            </a:fld>
            <a:endParaRPr lang="en-US"/>
          </a:p>
        </p:txBody>
      </p:sp>
    </p:spTree>
    <p:extLst>
      <p:ext uri="{BB962C8B-B14F-4D97-AF65-F5344CB8AC3E}">
        <p14:creationId xmlns:p14="http://schemas.microsoft.com/office/powerpoint/2010/main" val="2840643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examination purpose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9554607"/>
              </p:ext>
            </p:extLst>
          </p:nvPr>
        </p:nvGraphicFramePr>
        <p:xfrm>
          <a:off x="419100" y="1590676"/>
          <a:ext cx="11544300" cy="4837242"/>
        </p:xfrm>
        <a:graphic>
          <a:graphicData uri="http://schemas.openxmlformats.org/drawingml/2006/table">
            <a:tbl>
              <a:tblPr firstRow="1" bandRow="1">
                <a:tableStyleId>{5C22544A-7EE6-4342-B048-85BDC9FD1C3A}</a:tableStyleId>
              </a:tblPr>
              <a:tblGrid>
                <a:gridCol w="5772150"/>
                <a:gridCol w="5772150"/>
              </a:tblGrid>
              <a:tr h="370840">
                <a:tc>
                  <a:txBody>
                    <a:bodyPr/>
                    <a:lstStyle/>
                    <a:p>
                      <a:pPr algn="ctr"/>
                      <a:r>
                        <a:rPr lang="en-US" sz="2800" b="1" dirty="0" smtClean="0"/>
                        <a:t>Microprocessor</a:t>
                      </a:r>
                      <a:endParaRPr lang="en-US" sz="2800" b="1" dirty="0"/>
                    </a:p>
                  </a:txBody>
                  <a:tcPr/>
                </a:tc>
                <a:tc>
                  <a:txBody>
                    <a:bodyPr/>
                    <a:lstStyle/>
                    <a:p>
                      <a:pPr algn="ctr"/>
                      <a:r>
                        <a:rPr lang="en-US" sz="2800" b="1" dirty="0" smtClean="0"/>
                        <a:t>Microcontroller </a:t>
                      </a:r>
                      <a:endParaRPr lang="en-US" sz="2800" b="1" dirty="0"/>
                    </a:p>
                  </a:txBody>
                  <a:tcPr/>
                </a:tc>
              </a:tr>
              <a:tr h="370840">
                <a:tc>
                  <a:txBody>
                    <a:bodyPr/>
                    <a:lstStyle/>
                    <a:p>
                      <a:pPr fontAlgn="t"/>
                      <a:r>
                        <a:rPr lang="en-US" sz="2400" dirty="0">
                          <a:solidFill>
                            <a:srgbClr val="000000"/>
                          </a:solidFill>
                          <a:effectLst/>
                        </a:rPr>
                        <a:t>The architecture uses data lines more than control lines.</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The architecture uses control lines more that data lines.</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No RAM and ROM on the chip</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RAM and ROM along with processor are present</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It has single or dual bit instructions</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It has multi bit instructions</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Access time to memory and I/O devices is high</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Access time to memory and I/O devices is less</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Less number of pins are multiplexed</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More number of pins are multiplexed</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Consists of single memory map for data and code</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Consists of separate memory map for data and code</a:t>
                      </a:r>
                      <a:endParaRPr lang="en-US" sz="2400" dirty="0">
                        <a:solidFill>
                          <a:srgbClr val="555555"/>
                        </a:solidFill>
                        <a:effectLst/>
                      </a:endParaRPr>
                    </a:p>
                  </a:txBody>
                  <a:tcPr marL="36965" marR="36965" marT="21123" marB="21123"/>
                </a:tc>
              </a:tr>
              <a:tr h="370840">
                <a:tc>
                  <a:txBody>
                    <a:bodyPr/>
                    <a:lstStyle/>
                    <a:p>
                      <a:pPr fontAlgn="t"/>
                      <a:r>
                        <a:rPr lang="en-US" sz="2400" dirty="0">
                          <a:solidFill>
                            <a:srgbClr val="000000"/>
                          </a:solidFill>
                          <a:effectLst/>
                        </a:rPr>
                        <a:t>High clock frequency</a:t>
                      </a:r>
                      <a:endParaRPr lang="en-US" sz="2400" dirty="0">
                        <a:solidFill>
                          <a:srgbClr val="555555"/>
                        </a:solidFill>
                        <a:effectLst/>
                      </a:endParaRPr>
                    </a:p>
                  </a:txBody>
                  <a:tcPr marL="36965" marR="36965" marT="21123" marB="21123"/>
                </a:tc>
                <a:tc>
                  <a:txBody>
                    <a:bodyPr/>
                    <a:lstStyle/>
                    <a:p>
                      <a:pPr fontAlgn="t"/>
                      <a:r>
                        <a:rPr lang="en-US" sz="2400" dirty="0">
                          <a:solidFill>
                            <a:srgbClr val="000000"/>
                          </a:solidFill>
                          <a:effectLst/>
                        </a:rPr>
                        <a:t>Low clock frequency</a:t>
                      </a:r>
                      <a:endParaRPr lang="en-US" sz="2400" dirty="0">
                        <a:solidFill>
                          <a:srgbClr val="555555"/>
                        </a:solidFill>
                        <a:effectLst/>
                      </a:endParaRPr>
                    </a:p>
                  </a:txBody>
                  <a:tcPr marL="36965" marR="36965" marT="21123" marB="21123"/>
                </a:tc>
              </a:tr>
            </a:tbl>
          </a:graphicData>
        </a:graphic>
      </p:graphicFrame>
      <p:sp>
        <p:nvSpPr>
          <p:cNvPr id="3" name="Date Placeholder 2"/>
          <p:cNvSpPr>
            <a:spLocks noGrp="1"/>
          </p:cNvSpPr>
          <p:nvPr>
            <p:ph type="dt" sz="half" idx="10"/>
          </p:nvPr>
        </p:nvSpPr>
        <p:spPr/>
        <p:txBody>
          <a:bodyPr/>
          <a:lstStyle/>
          <a:p>
            <a:fld id="{3D83998A-3199-4B12-969F-9A4C54F409F8}" type="datetime1">
              <a:rPr lang="en-US" smtClean="0"/>
              <a:t>19-Sep-15</a:t>
            </a:fld>
            <a:endParaRPr lang="en-US"/>
          </a:p>
        </p:txBody>
      </p:sp>
      <p:sp>
        <p:nvSpPr>
          <p:cNvPr id="4" name="Slide Number Placeholder 3"/>
          <p:cNvSpPr>
            <a:spLocks noGrp="1"/>
          </p:cNvSpPr>
          <p:nvPr>
            <p:ph type="sldNum" sz="quarter" idx="12"/>
          </p:nvPr>
        </p:nvSpPr>
        <p:spPr/>
        <p:txBody>
          <a:bodyPr/>
          <a:lstStyle/>
          <a:p>
            <a:fld id="{9A51FF56-014E-4135-979E-2BA8818B7C9D}" type="slidenum">
              <a:rPr lang="en-US" smtClean="0"/>
              <a:t>9</a:t>
            </a:fld>
            <a:endParaRPr lang="en-US"/>
          </a:p>
        </p:txBody>
      </p:sp>
    </p:spTree>
    <p:extLst>
      <p:ext uri="{BB962C8B-B14F-4D97-AF65-F5344CB8AC3E}">
        <p14:creationId xmlns:p14="http://schemas.microsoft.com/office/powerpoint/2010/main" val="270326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TotalTime>
  <Words>2596</Words>
  <Application>Microsoft Office PowerPoint</Application>
  <PresentationFormat>Widescreen</PresentationFormat>
  <Paragraphs>600</Paragraphs>
  <Slides>64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Comic Sans MS</vt:lpstr>
      <vt:lpstr>굴림</vt:lpstr>
      <vt:lpstr>Imprint MT Shadow</vt:lpstr>
      <vt:lpstr>新細明體</vt:lpstr>
      <vt:lpstr>新細明體</vt:lpstr>
      <vt:lpstr>Times New Roman</vt:lpstr>
      <vt:lpstr>Wingdings</vt:lpstr>
      <vt:lpstr>Office Theme</vt:lpstr>
      <vt:lpstr>8051 MICROCONTROLLER</vt:lpstr>
      <vt:lpstr>Content </vt:lpstr>
      <vt:lpstr>What is  a microcontroller ?</vt:lpstr>
      <vt:lpstr>Architecture of 8051 </vt:lpstr>
      <vt:lpstr>Features of 8051</vt:lpstr>
      <vt:lpstr>Features of 8051</vt:lpstr>
      <vt:lpstr>Microprocessors Vs Microcontrollers </vt:lpstr>
      <vt:lpstr>Microprocessor Vs Microcontroller </vt:lpstr>
      <vt:lpstr>For examination purpose </vt:lpstr>
      <vt:lpstr>For examination purpose </vt:lpstr>
      <vt:lpstr>Pin Description of the 8051</vt:lpstr>
      <vt:lpstr>Pins of 8051</vt:lpstr>
      <vt:lpstr>Pins of 8051</vt:lpstr>
      <vt:lpstr>Pins of 8051</vt:lpstr>
      <vt:lpstr>Pins of I/O Port</vt:lpstr>
      <vt:lpstr>Pins of I/O Port</vt:lpstr>
      <vt:lpstr>PORT 3</vt:lpstr>
      <vt:lpstr>Architecture of 8051</vt:lpstr>
      <vt:lpstr>A and B CPU registers</vt:lpstr>
      <vt:lpstr>Program Counter &amp; Data Pointer</vt:lpstr>
      <vt:lpstr>8051 Flag bits and the PSW register </vt:lpstr>
      <vt:lpstr>PowerPoint Presentation</vt:lpstr>
      <vt:lpstr>Internal RAM structure </vt:lpstr>
      <vt:lpstr>Special function registers </vt:lpstr>
      <vt:lpstr>P0 (Port 0, Address 80h, Bit-Addressable): </vt:lpstr>
      <vt:lpstr>SP (Stack Pointer, Address 81h)</vt:lpstr>
      <vt:lpstr>DPL/DPH (Data Pointer Low/High, Addresses 82h/83h):</vt:lpstr>
      <vt:lpstr>PCON (Power Control, Addresses 87h):</vt:lpstr>
      <vt:lpstr>PCON (Power Control, Addresses 87h):</vt:lpstr>
      <vt:lpstr>TCON (Timer Control, Addresses 88h, Bit-Addressable):</vt:lpstr>
      <vt:lpstr>TCON (Timer Control, Addresses 88h, Bit-Addressable):</vt:lpstr>
      <vt:lpstr>T2CON</vt:lpstr>
      <vt:lpstr>TMOD (Timer Mode, Addresses 89h):</vt:lpstr>
      <vt:lpstr>TMOD (Timer Mode, Addresses 89h):</vt:lpstr>
      <vt:lpstr>TL0/TH0 (Timer 0 Low/High, Addresses 8Ah/8Ch): </vt:lpstr>
      <vt:lpstr>TL1/TH1 (Timer 1 Low/High, Addresses 8Bh/8Dh):</vt:lpstr>
      <vt:lpstr>P1 (Port 1, Address 90h, Bit-Addressable):</vt:lpstr>
      <vt:lpstr>SCON (Serial Control, Addresses 98h, Bit-Addressable):</vt:lpstr>
      <vt:lpstr>SCON (Serial Control, Addresses 98h, Bit-Addressable):</vt:lpstr>
      <vt:lpstr>SBUF (Serial Control, Addresses 99h):</vt:lpstr>
      <vt:lpstr>P2 (Port 2, Address A0h, Bit-Addressable):</vt:lpstr>
      <vt:lpstr>IE (Interrupt Enable, Addresses A8h): </vt:lpstr>
      <vt:lpstr>IE (Interrupt Enable, Addresses A8h): </vt:lpstr>
      <vt:lpstr>P3 (Port 3, Address B0h, Bit-Addressable):</vt:lpstr>
      <vt:lpstr>IP (Interrupt Priority, Addresses B8h, Bit-Addressable): </vt:lpstr>
      <vt:lpstr>IP (Interrupt Priority, Addresses B8h, Bit-Addressable): </vt:lpstr>
      <vt:lpstr>PSW (Program Status Word, Addresses D0h, Bit-Addressable): </vt:lpstr>
      <vt:lpstr>ACC (Accumulator, Addresses E0h, Bit-Addressable):</vt:lpstr>
      <vt:lpstr>B (B Register, Addresses F0h, Bit-Addressable):</vt:lpstr>
      <vt:lpstr>Logic diagram of I/O ports </vt:lpstr>
      <vt:lpstr>P1,P2 and P3:</vt:lpstr>
      <vt:lpstr>P0:</vt:lpstr>
      <vt:lpstr>Writing “1” to Output Pin P1.X</vt:lpstr>
      <vt:lpstr>Writing “0” to Output Pin P1.X</vt:lpstr>
      <vt:lpstr>Reading “High” at Input Pin</vt:lpstr>
      <vt:lpstr>Reading “Low” at Input Pin</vt:lpstr>
      <vt:lpstr>PowerPoint Presentation</vt:lpstr>
      <vt:lpstr>Instruction Set </vt:lpstr>
      <vt:lpstr>Instruction Format </vt:lpstr>
      <vt:lpstr>Types Of Instructions</vt:lpstr>
      <vt:lpstr>One/single byte instructions</vt:lpstr>
      <vt:lpstr>Two/double byte instruction</vt:lpstr>
      <vt:lpstr>Three/triple byte instruction</vt:lpstr>
      <vt:lpstr>Types Of Instructions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8051 MICROCONTROLLER</dc:title>
  <dc:creator>SADHISH PRABHU</dc:creator>
  <cp:lastModifiedBy>SADHISH PRABHU</cp:lastModifiedBy>
  <cp:revision>55</cp:revision>
  <dcterms:created xsi:type="dcterms:W3CDTF">2015-09-16T08:01:25Z</dcterms:created>
  <dcterms:modified xsi:type="dcterms:W3CDTF">2015-09-19T09:17:23Z</dcterms:modified>
</cp:coreProperties>
</file>